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262" r:id="rId3"/>
    <p:sldId id="286" r:id="rId4"/>
    <p:sldId id="287" r:id="rId5"/>
    <p:sldId id="288" r:id="rId6"/>
    <p:sldId id="292" r:id="rId7"/>
    <p:sldId id="294" r:id="rId8"/>
    <p:sldId id="335" r:id="rId9"/>
    <p:sldId id="295" r:id="rId10"/>
    <p:sldId id="332" r:id="rId11"/>
    <p:sldId id="333" r:id="rId12"/>
    <p:sldId id="296" r:id="rId13"/>
    <p:sldId id="326" r:id="rId14"/>
    <p:sldId id="327" r:id="rId15"/>
    <p:sldId id="328" r:id="rId16"/>
    <p:sldId id="329" r:id="rId17"/>
    <p:sldId id="330" r:id="rId18"/>
    <p:sldId id="331" r:id="rId19"/>
    <p:sldId id="279" r:id="rId20"/>
    <p:sldId id="302" r:id="rId21"/>
    <p:sldId id="303" r:id="rId22"/>
    <p:sldId id="304" r:id="rId23"/>
    <p:sldId id="305" r:id="rId24"/>
    <p:sldId id="306" r:id="rId25"/>
    <p:sldId id="307" r:id="rId26"/>
    <p:sldId id="308" r:id="rId27"/>
    <p:sldId id="309" r:id="rId28"/>
    <p:sldId id="313" r:id="rId29"/>
    <p:sldId id="311" r:id="rId30"/>
    <p:sldId id="299" r:id="rId31"/>
    <p:sldId id="323" r:id="rId32"/>
    <p:sldId id="324" r:id="rId33"/>
    <p:sldId id="322" r:id="rId34"/>
  </p:sldIdLst>
  <p:sldSz cx="12192000" cy="6858000"/>
  <p:notesSz cx="7099300" cy="10223500"/>
  <p:defaultTextStyle>
    <a:defPPr>
      <a:defRPr lang="ro-RO"/>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6696"/>
    <a:srgbClr val="FF8200"/>
    <a:srgbClr val="354B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85" d="100"/>
          <a:sy n="85" d="100"/>
        </p:scale>
        <p:origin x="72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pPr>
              <a:defRPr/>
            </a:pPr>
            <a:fld id="{F67B2BED-4532-4B3E-90B2-95ADABBCC888}" type="datetimeFigureOut">
              <a:rPr lang="en-GB"/>
              <a:pPr>
                <a:defRPr/>
              </a:pPr>
              <a:t>09/02/2022</a:t>
            </a:fld>
            <a:endParaRPr lang="en-GB"/>
          </a:p>
        </p:txBody>
      </p:sp>
      <p:sp>
        <p:nvSpPr>
          <p:cNvPr id="4" name="Footer Placeholder 3"/>
          <p:cNvSpPr>
            <a:spLocks noGrp="1"/>
          </p:cNvSpPr>
          <p:nvPr>
            <p:ph type="ftr" sz="quarter" idx="2"/>
          </p:nvPr>
        </p:nvSpPr>
        <p:spPr>
          <a:xfrm>
            <a:off x="0" y="9710738"/>
            <a:ext cx="3076575" cy="512762"/>
          </a:xfrm>
          <a:prstGeom prst="rect">
            <a:avLst/>
          </a:prstGeom>
        </p:spPr>
        <p:txBody>
          <a:bodyPr vert="horz" lIns="91440" tIns="45720" rIns="91440" bIns="45720" rtlCol="0" anchor="b"/>
          <a:lstStyle>
            <a:lvl1pPr algn="l">
              <a:defRPr sz="1200"/>
            </a:lvl1pPr>
          </a:lstStyle>
          <a:p>
            <a:pPr>
              <a:defRPr/>
            </a:pPr>
            <a:endParaRPr lang="en-GB"/>
          </a:p>
        </p:txBody>
      </p:sp>
      <p:sp>
        <p:nvSpPr>
          <p:cNvPr id="5" name="Slide Number Placeholder 4"/>
          <p:cNvSpPr>
            <a:spLocks noGrp="1"/>
          </p:cNvSpPr>
          <p:nvPr>
            <p:ph type="sldNum" sz="quarter" idx="3"/>
          </p:nvPr>
        </p:nvSpPr>
        <p:spPr>
          <a:xfrm>
            <a:off x="4021138" y="9710738"/>
            <a:ext cx="3076575" cy="512762"/>
          </a:xfrm>
          <a:prstGeom prst="rect">
            <a:avLst/>
          </a:prstGeom>
        </p:spPr>
        <p:txBody>
          <a:bodyPr vert="horz" lIns="91440" tIns="45720" rIns="91440" bIns="45720" rtlCol="0" anchor="b"/>
          <a:lstStyle>
            <a:lvl1pPr algn="r">
              <a:defRPr sz="1200"/>
            </a:lvl1pPr>
          </a:lstStyle>
          <a:p>
            <a:pPr>
              <a:defRPr/>
            </a:pPr>
            <a:fld id="{DB34B430-1020-497C-9CB5-5C2E35FC6747}" type="slidenum">
              <a:rPr lang="en-GB"/>
              <a:pPr>
                <a:defRPr/>
              </a:pPr>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idx="1"/>
          </p:nvPr>
        </p:nvSpPr>
        <p:spPr>
          <a:xfrm>
            <a:off x="4021138" y="0"/>
            <a:ext cx="3076575" cy="512763"/>
          </a:xfrm>
          <a:prstGeom prst="rect">
            <a:avLst/>
          </a:prstGeom>
        </p:spPr>
        <p:txBody>
          <a:bodyPr vert="horz" lIns="91440" tIns="45720" rIns="91440" bIns="45720" rtlCol="0"/>
          <a:lstStyle>
            <a:lvl1pPr algn="r">
              <a:defRPr sz="1200"/>
            </a:lvl1pPr>
          </a:lstStyle>
          <a:p>
            <a:pPr>
              <a:defRPr/>
            </a:pPr>
            <a:fld id="{55206166-F449-41E0-AD99-382CE63945C0}" type="datetimeFigureOut">
              <a:rPr lang="en-GB"/>
              <a:pPr>
                <a:defRPr/>
              </a:pPr>
              <a:t>09/02/2022</a:t>
            </a:fld>
            <a:endParaRPr lang="en-GB"/>
          </a:p>
        </p:txBody>
      </p:sp>
      <p:sp>
        <p:nvSpPr>
          <p:cNvPr id="4" name="Slide Image Placeholder 3"/>
          <p:cNvSpPr>
            <a:spLocks noGrp="1" noRot="1" noChangeAspect="1"/>
          </p:cNvSpPr>
          <p:nvPr>
            <p:ph type="sldImg" idx="2"/>
          </p:nvPr>
        </p:nvSpPr>
        <p:spPr>
          <a:xfrm>
            <a:off x="482600" y="1277938"/>
            <a:ext cx="6134100" cy="3451225"/>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709613" y="4919663"/>
            <a:ext cx="5680075" cy="402590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710738"/>
            <a:ext cx="3076575" cy="512762"/>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4021138" y="9710738"/>
            <a:ext cx="3076575" cy="512762"/>
          </a:xfrm>
          <a:prstGeom prst="rect">
            <a:avLst/>
          </a:prstGeom>
        </p:spPr>
        <p:txBody>
          <a:bodyPr vert="horz" lIns="91440" tIns="45720" rIns="91440" bIns="45720" rtlCol="0" anchor="b"/>
          <a:lstStyle>
            <a:lvl1pPr algn="r">
              <a:defRPr sz="1200"/>
            </a:lvl1pPr>
          </a:lstStyle>
          <a:p>
            <a:pPr>
              <a:defRPr/>
            </a:pPr>
            <a:fld id="{827EA0D3-A448-426A-A896-3A9990964319}" type="slidenum">
              <a:rPr lang="en-GB"/>
              <a:pPr>
                <a:defRPr/>
              </a:pPr>
              <a:t>‹#›</a:t>
            </a:fld>
            <a:endParaRPr lang="en-GB"/>
          </a:p>
        </p:txBody>
      </p:sp>
    </p:spTree>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vmlDrawing" Target="../drawings/vmlDrawing11.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3.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vmlDrawing" Target="../drawings/vmlDrawing4.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vmlDrawing" Target="../drawings/vmlDrawing5.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vmlDrawing" Target="../drawings/vmlDrawing6.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vmlDrawing" Target="../drawings/vmlDrawing7.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vmlDrawing" Target="../drawings/vmlDrawing8.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vmlDrawing" Target="../drawings/vmlDrawing9.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vmlDrawing" Target="../drawings/vmlDrawing10.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nvGraphicFramePr>
        <p:xfrm>
          <a:off x="0" y="0"/>
          <a:ext cx="12192000" cy="6858000"/>
        </p:xfrm>
        <a:graphic>
          <a:graphicData uri="http://schemas.openxmlformats.org/presentationml/2006/ole">
            <mc:AlternateContent xmlns:mc="http://schemas.openxmlformats.org/markup-compatibility/2006">
              <mc:Choice xmlns:v="urn:schemas-microsoft-com:vml" Requires="v">
                <p:oleObj spid="_x0000_s150544" name="Acrobat Document" r:id="rId3" imgW="18648000" imgH="10497600" progId="AcroExch.Document.7">
                  <p:embed/>
                </p:oleObj>
              </mc:Choice>
              <mc:Fallback>
                <p:oleObj name="Acrobat Document" r:id="rId3" imgW="18648000" imgH="10497600" progId="AcroExch.Document.7">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6"/>
          <p:cNvPicPr>
            <a:picLocks noChangeAspect="1"/>
          </p:cNvPicPr>
          <p:nvPr userDrawn="1"/>
        </p:nvPicPr>
        <p:blipFill>
          <a:blip r:embed="rId5"/>
          <a:srcRect/>
          <a:stretch>
            <a:fillRect/>
          </a:stretch>
        </p:blipFill>
        <p:spPr bwMode="auto">
          <a:xfrm>
            <a:off x="1220788" y="698500"/>
            <a:ext cx="2870200" cy="688975"/>
          </a:xfrm>
          <a:prstGeom prst="rect">
            <a:avLst/>
          </a:prstGeom>
          <a:noFill/>
          <a:ln w="9525">
            <a:noFill/>
            <a:miter lim="800000"/>
            <a:headEnd/>
            <a:tailEnd/>
          </a:ln>
        </p:spPr>
      </p:pic>
      <p:pic>
        <p:nvPicPr>
          <p:cNvPr id="6" name="Picture 8"/>
          <p:cNvPicPr>
            <a:picLocks noChangeAspect="1"/>
          </p:cNvPicPr>
          <p:nvPr userDrawn="1"/>
        </p:nvPicPr>
        <p:blipFill>
          <a:blip r:embed="rId6"/>
          <a:srcRect/>
          <a:stretch>
            <a:fillRect/>
          </a:stretch>
        </p:blipFill>
        <p:spPr bwMode="auto">
          <a:xfrm>
            <a:off x="10283825" y="755650"/>
            <a:ext cx="555625" cy="574675"/>
          </a:xfrm>
          <a:prstGeom prst="rect">
            <a:avLst/>
          </a:prstGeom>
          <a:noFill/>
          <a:ln w="9525">
            <a:noFill/>
            <a:miter lim="800000"/>
            <a:headEnd/>
            <a:tailEnd/>
          </a:ln>
        </p:spPr>
      </p:pic>
      <p:sp>
        <p:nvSpPr>
          <p:cNvPr id="2" name="Title 1"/>
          <p:cNvSpPr>
            <a:spLocks noGrp="1"/>
          </p:cNvSpPr>
          <p:nvPr>
            <p:ph type="ctrTitle"/>
          </p:nvPr>
        </p:nvSpPr>
        <p:spPr>
          <a:xfrm>
            <a:off x="1524000" y="1781175"/>
            <a:ext cx="9144000" cy="1728788"/>
          </a:xfrm>
        </p:spPr>
        <p:txBody>
          <a:bodyPr anchor="b"/>
          <a:lstStyle>
            <a:lvl1pPr algn="ctr">
              <a:defRPr sz="6000" b="1">
                <a:latin typeface="Montserrat" panose="00000500000000000000" pitchFamily="50" charset="-18"/>
                <a:ea typeface="Roboto Condensed" panose="02000000000000000000" pitchFamily="2"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Montserrat" panose="00000500000000000000" pitchFamily="50" charset="-18"/>
                <a:ea typeface="Roboto Condensed"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Date Placeholder 3"/>
          <p:cNvSpPr>
            <a:spLocks noGrp="1"/>
          </p:cNvSpPr>
          <p:nvPr>
            <p:ph type="dt" sz="half" idx="10"/>
          </p:nvPr>
        </p:nvSpPr>
        <p:spPr/>
        <p:txBody>
          <a:bodyPr/>
          <a:lstStyle>
            <a:lvl1pPr>
              <a:defRPr/>
            </a:lvl1pPr>
          </a:lstStyle>
          <a:p>
            <a:pPr>
              <a:defRPr/>
            </a:pPr>
            <a:fld id="{9B25435D-2D76-45A7-8990-7661048D8334}" type="datetimeFigureOut">
              <a:rPr lang="en-US"/>
              <a:pPr>
                <a:defRPr/>
              </a:pPr>
              <a:t>2/9/2022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D880620-9387-4275-A63C-55049BABF43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aphicFrame>
        <p:nvGraphicFramePr>
          <p:cNvPr id="5" name="Object 2"/>
          <p:cNvGraphicFramePr>
            <a:graphicFrameLocks noChangeAspect="1"/>
          </p:cNvGraphicFramePr>
          <p:nvPr/>
        </p:nvGraphicFramePr>
        <p:xfrm>
          <a:off x="0" y="0"/>
          <a:ext cx="12192000" cy="6858000"/>
        </p:xfrm>
        <a:graphic>
          <a:graphicData uri="http://schemas.openxmlformats.org/presentationml/2006/ole">
            <mc:AlternateContent xmlns:mc="http://schemas.openxmlformats.org/markup-compatibility/2006">
              <mc:Choice xmlns:v="urn:schemas-microsoft-com:vml" Requires="v">
                <p:oleObj spid="_x0000_s159760" name="Acrobat Document" r:id="rId3" imgW="18648000" imgH="10497600" progId="AcroExch.Document.7">
                  <p:embed/>
                </p:oleObj>
              </mc:Choice>
              <mc:Fallback>
                <p:oleObj name="Acrobat Document" r:id="rId3" imgW="18648000" imgH="10497600" progId="AcroExch.Document.7">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icture 7"/>
          <p:cNvPicPr>
            <a:picLocks noChangeAspect="1"/>
          </p:cNvPicPr>
          <p:nvPr userDrawn="1"/>
        </p:nvPicPr>
        <p:blipFill>
          <a:blip r:embed="rId5"/>
          <a:srcRect/>
          <a:stretch>
            <a:fillRect/>
          </a:stretch>
        </p:blipFill>
        <p:spPr bwMode="auto">
          <a:xfrm>
            <a:off x="1220788" y="698500"/>
            <a:ext cx="2870200" cy="688975"/>
          </a:xfrm>
          <a:prstGeom prst="rect">
            <a:avLst/>
          </a:prstGeom>
          <a:noFill/>
          <a:ln w="9525">
            <a:noFill/>
            <a:miter lim="800000"/>
            <a:headEnd/>
            <a:tailEnd/>
          </a:ln>
        </p:spPr>
      </p:pic>
      <p:pic>
        <p:nvPicPr>
          <p:cNvPr id="7" name="Picture 9"/>
          <p:cNvPicPr>
            <a:picLocks noChangeAspect="1"/>
          </p:cNvPicPr>
          <p:nvPr userDrawn="1"/>
        </p:nvPicPr>
        <p:blipFill>
          <a:blip r:embed="rId6"/>
          <a:srcRect/>
          <a:stretch>
            <a:fillRect/>
          </a:stretch>
        </p:blipFill>
        <p:spPr bwMode="auto">
          <a:xfrm>
            <a:off x="10283825" y="755650"/>
            <a:ext cx="555625" cy="574675"/>
          </a:xfrm>
          <a:prstGeom prst="rect">
            <a:avLst/>
          </a:prstGeom>
          <a:noFill/>
          <a:ln w="9525">
            <a:noFill/>
            <a:miter lim="800000"/>
            <a:headEnd/>
            <a:tailEnd/>
          </a:ln>
        </p:spPr>
      </p:pic>
      <p:sp>
        <p:nvSpPr>
          <p:cNvPr id="2" name="Title 1"/>
          <p:cNvSpPr>
            <a:spLocks noGrp="1"/>
          </p:cNvSpPr>
          <p:nvPr>
            <p:ph type="title"/>
          </p:nvPr>
        </p:nvSpPr>
        <p:spPr>
          <a:xfrm>
            <a:off x="839788" y="1955800"/>
            <a:ext cx="3932237" cy="1600200"/>
          </a:xfrm>
        </p:spPr>
        <p:txBody>
          <a:bodyPr anchor="b"/>
          <a:lstStyle>
            <a:lvl1pPr>
              <a:defRPr sz="3200">
                <a:latin typeface="Montserrat" panose="00000500000000000000" pitchFamily="50" charset="-18"/>
                <a:ea typeface="Roboto Condensed" panose="02000000000000000000" pitchFamily="2" charset="0"/>
              </a:defRPr>
            </a:lvl1pPr>
          </a:lstStyle>
          <a:p>
            <a:r>
              <a:rPr lang="en-US" dirty="0"/>
              <a:t>Click to edit Master title style</a:t>
            </a:r>
          </a:p>
        </p:txBody>
      </p:sp>
      <p:sp>
        <p:nvSpPr>
          <p:cNvPr id="3" name="Picture Placeholder 2"/>
          <p:cNvSpPr>
            <a:spLocks noGrp="1"/>
          </p:cNvSpPr>
          <p:nvPr>
            <p:ph type="pic" idx="1"/>
          </p:nvPr>
        </p:nvSpPr>
        <p:spPr>
          <a:xfrm>
            <a:off x="5183188" y="1955800"/>
            <a:ext cx="6172200" cy="390525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39788" y="3556000"/>
            <a:ext cx="3932237" cy="2305050"/>
          </a:xfrm>
        </p:spPr>
        <p:txBody>
          <a:bodyPr/>
          <a:lstStyle>
            <a:lvl1pPr marL="0" indent="0">
              <a:buNone/>
              <a:defRPr sz="1600">
                <a:latin typeface="Montserrat" panose="00000500000000000000" pitchFamily="50" charset="-18"/>
                <a:ea typeface="Roboto Condensed"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Date Placeholder 4"/>
          <p:cNvSpPr>
            <a:spLocks noGrp="1"/>
          </p:cNvSpPr>
          <p:nvPr>
            <p:ph type="dt" sz="half" idx="10"/>
          </p:nvPr>
        </p:nvSpPr>
        <p:spPr/>
        <p:txBody>
          <a:bodyPr/>
          <a:lstStyle>
            <a:lvl1pPr>
              <a:defRPr/>
            </a:lvl1pPr>
          </a:lstStyle>
          <a:p>
            <a:pPr>
              <a:defRPr/>
            </a:pPr>
            <a:fld id="{6C01A17C-83C1-4AFE-B096-99B76D6E16AD}" type="datetimeFigureOut">
              <a:rPr lang="en-US"/>
              <a:pPr>
                <a:defRPr/>
              </a:pPr>
              <a:t>2/9/2022</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ADBEC243-689E-4B86-B968-7F2928C9F61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nvGraphicFramePr>
        <p:xfrm>
          <a:off x="0" y="0"/>
          <a:ext cx="12192000" cy="6858000"/>
        </p:xfrm>
        <a:graphic>
          <a:graphicData uri="http://schemas.openxmlformats.org/presentationml/2006/ole">
            <mc:AlternateContent xmlns:mc="http://schemas.openxmlformats.org/markup-compatibility/2006">
              <mc:Choice xmlns:v="urn:schemas-microsoft-com:vml" Requires="v">
                <p:oleObj spid="_x0000_s151568" name="Acrobat Document" r:id="rId3" imgW="18648000" imgH="10497600" progId="AcroExch.Document.7">
                  <p:embed/>
                </p:oleObj>
              </mc:Choice>
              <mc:Fallback>
                <p:oleObj name="Acrobat Document" r:id="rId3" imgW="18648000" imgH="10497600" progId="AcroExch.Document.7">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7"/>
          <p:cNvPicPr>
            <a:picLocks noChangeAspect="1"/>
          </p:cNvPicPr>
          <p:nvPr userDrawn="1"/>
        </p:nvPicPr>
        <p:blipFill>
          <a:blip r:embed="rId5"/>
          <a:srcRect/>
          <a:stretch>
            <a:fillRect/>
          </a:stretch>
        </p:blipFill>
        <p:spPr bwMode="auto">
          <a:xfrm>
            <a:off x="1220788" y="698500"/>
            <a:ext cx="2870200" cy="688975"/>
          </a:xfrm>
          <a:prstGeom prst="rect">
            <a:avLst/>
          </a:prstGeom>
          <a:noFill/>
          <a:ln w="9525">
            <a:noFill/>
            <a:miter lim="800000"/>
            <a:headEnd/>
            <a:tailEnd/>
          </a:ln>
        </p:spPr>
      </p:pic>
      <p:pic>
        <p:nvPicPr>
          <p:cNvPr id="6" name="Picture 9"/>
          <p:cNvPicPr>
            <a:picLocks noChangeAspect="1"/>
          </p:cNvPicPr>
          <p:nvPr userDrawn="1"/>
        </p:nvPicPr>
        <p:blipFill>
          <a:blip r:embed="rId6"/>
          <a:srcRect/>
          <a:stretch>
            <a:fillRect/>
          </a:stretch>
        </p:blipFill>
        <p:spPr bwMode="auto">
          <a:xfrm>
            <a:off x="10283825" y="755650"/>
            <a:ext cx="555625" cy="574675"/>
          </a:xfrm>
          <a:prstGeom prst="rect">
            <a:avLst/>
          </a:prstGeom>
          <a:noFill/>
          <a:ln w="9525">
            <a:noFill/>
            <a:miter lim="800000"/>
            <a:headEnd/>
            <a:tailEnd/>
          </a:ln>
        </p:spPr>
      </p:pic>
      <p:sp>
        <p:nvSpPr>
          <p:cNvPr id="2" name="Title 1"/>
          <p:cNvSpPr>
            <a:spLocks noGrp="1"/>
          </p:cNvSpPr>
          <p:nvPr>
            <p:ph type="title"/>
          </p:nvPr>
        </p:nvSpPr>
        <p:spPr>
          <a:xfrm>
            <a:off x="838200" y="1685925"/>
            <a:ext cx="10515600" cy="1100138"/>
          </a:xfrm>
        </p:spPr>
        <p:txBody>
          <a:bodyPr>
            <a:normAutofit/>
          </a:bodyPr>
          <a:lstStyle>
            <a:lvl1pPr>
              <a:defRPr sz="3000" b="1">
                <a:latin typeface="Montserrat" panose="00000500000000000000" pitchFamily="50" charset="-18"/>
                <a:ea typeface="Roboto Condensed" panose="02000000000000000000" pitchFamily="2" charset="0"/>
              </a:defRPr>
            </a:lvl1pPr>
          </a:lstStyle>
          <a:p>
            <a:r>
              <a:rPr lang="en-US" dirty="0"/>
              <a:t>Click to edit Master title style</a:t>
            </a:r>
          </a:p>
        </p:txBody>
      </p:sp>
      <p:sp>
        <p:nvSpPr>
          <p:cNvPr id="3" name="Content Placeholder 2"/>
          <p:cNvSpPr>
            <a:spLocks noGrp="1"/>
          </p:cNvSpPr>
          <p:nvPr>
            <p:ph idx="1"/>
          </p:nvPr>
        </p:nvSpPr>
        <p:spPr>
          <a:xfrm>
            <a:off x="838200" y="2895599"/>
            <a:ext cx="10515600" cy="3281363"/>
          </a:xfrm>
        </p:spPr>
        <p:txBody>
          <a:bodyPr/>
          <a:lstStyle>
            <a:lvl1pPr>
              <a:defRPr baseline="0">
                <a:latin typeface="Montserrat" panose="00000500000000000000" pitchFamily="50" charset="-18"/>
                <a:ea typeface="Roboto Condensed" panose="02000000000000000000" pitchFamily="2" charset="0"/>
              </a:defRPr>
            </a:lvl1pPr>
            <a:lvl2pPr>
              <a:defRPr>
                <a:latin typeface="Montserrat" panose="00000500000000000000" pitchFamily="50" charset="-18"/>
                <a:ea typeface="Roboto Condensed" panose="02000000000000000000" pitchFamily="2" charset="0"/>
              </a:defRPr>
            </a:lvl2pPr>
            <a:lvl3pPr>
              <a:defRPr>
                <a:latin typeface="Montserrat" panose="00000500000000000000" pitchFamily="50" charset="-18"/>
                <a:ea typeface="Roboto Condensed" panose="02000000000000000000" pitchFamily="2" charset="0"/>
              </a:defRPr>
            </a:lvl3pPr>
            <a:lvl4pPr>
              <a:defRPr>
                <a:latin typeface="Montserrat" panose="00000500000000000000" pitchFamily="50" charset="-18"/>
                <a:ea typeface="Roboto Condensed" panose="02000000000000000000" pitchFamily="2" charset="0"/>
              </a:defRPr>
            </a:lvl4pPr>
            <a:lvl5pPr>
              <a:defRPr>
                <a:latin typeface="Montserrat" panose="00000500000000000000" pitchFamily="50" charset="-18"/>
                <a:ea typeface="Roboto Condensed"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lvl1pPr>
              <a:defRPr/>
            </a:lvl1pPr>
          </a:lstStyle>
          <a:p>
            <a:pPr>
              <a:defRPr/>
            </a:pPr>
            <a:fld id="{FAD1B371-5FE8-42AE-82B5-76D3CD71129E}" type="datetimeFigureOut">
              <a:rPr lang="en-US"/>
              <a:pPr>
                <a:defRPr/>
              </a:pPr>
              <a:t>2/9/2022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3DE444E-A028-4F5D-B02E-C436FF44973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nvGraphicFramePr>
        <p:xfrm>
          <a:off x="0" y="0"/>
          <a:ext cx="12192000" cy="6858000"/>
        </p:xfrm>
        <a:graphic>
          <a:graphicData uri="http://schemas.openxmlformats.org/presentationml/2006/ole">
            <mc:AlternateContent xmlns:mc="http://schemas.openxmlformats.org/markup-compatibility/2006">
              <mc:Choice xmlns:v="urn:schemas-microsoft-com:vml" Requires="v">
                <p:oleObj spid="_x0000_s152592" name="Acrobat Document" r:id="rId3" imgW="18648000" imgH="10497600" progId="AcroExch.Document.7">
                  <p:embed/>
                </p:oleObj>
              </mc:Choice>
              <mc:Fallback>
                <p:oleObj name="Acrobat Document" r:id="rId3" imgW="18648000" imgH="10497600" progId="AcroExch.Document.7">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7"/>
          <p:cNvPicPr>
            <a:picLocks noChangeAspect="1"/>
          </p:cNvPicPr>
          <p:nvPr userDrawn="1"/>
        </p:nvPicPr>
        <p:blipFill>
          <a:blip r:embed="rId5"/>
          <a:srcRect/>
          <a:stretch>
            <a:fillRect/>
          </a:stretch>
        </p:blipFill>
        <p:spPr bwMode="auto">
          <a:xfrm>
            <a:off x="1220788" y="698500"/>
            <a:ext cx="2870200" cy="688975"/>
          </a:xfrm>
          <a:prstGeom prst="rect">
            <a:avLst/>
          </a:prstGeom>
          <a:noFill/>
          <a:ln w="9525">
            <a:noFill/>
            <a:miter lim="800000"/>
            <a:headEnd/>
            <a:tailEnd/>
          </a:ln>
        </p:spPr>
      </p:pic>
      <p:pic>
        <p:nvPicPr>
          <p:cNvPr id="6" name="Picture 9"/>
          <p:cNvPicPr>
            <a:picLocks noChangeAspect="1"/>
          </p:cNvPicPr>
          <p:nvPr userDrawn="1"/>
        </p:nvPicPr>
        <p:blipFill>
          <a:blip r:embed="rId6"/>
          <a:srcRect/>
          <a:stretch>
            <a:fillRect/>
          </a:stretch>
        </p:blipFill>
        <p:spPr bwMode="auto">
          <a:xfrm>
            <a:off x="10283825" y="755650"/>
            <a:ext cx="555625" cy="574675"/>
          </a:xfrm>
          <a:prstGeom prst="rect">
            <a:avLst/>
          </a:prstGeom>
          <a:noFill/>
          <a:ln w="9525">
            <a:noFill/>
            <a:miter lim="800000"/>
            <a:headEnd/>
            <a:tailEnd/>
          </a:ln>
        </p:spPr>
      </p:pic>
      <p:sp>
        <p:nvSpPr>
          <p:cNvPr id="3" name="Content Placeholder 2"/>
          <p:cNvSpPr>
            <a:spLocks noGrp="1"/>
          </p:cNvSpPr>
          <p:nvPr>
            <p:ph idx="1"/>
          </p:nvPr>
        </p:nvSpPr>
        <p:spPr>
          <a:xfrm>
            <a:off x="838200" y="1990726"/>
            <a:ext cx="10515600" cy="4100512"/>
          </a:xfrm>
        </p:spPr>
        <p:txBody>
          <a:bodyPr>
            <a:normAutofit/>
          </a:bodyPr>
          <a:lstStyle>
            <a:lvl1pPr marL="0" indent="0">
              <a:buNone/>
              <a:defRPr sz="2500" baseline="0">
                <a:latin typeface="Montserrat" panose="00000500000000000000" pitchFamily="50" charset="-18"/>
                <a:ea typeface="Roboto Condensed" panose="02000000000000000000" pitchFamily="2" charset="0"/>
              </a:defRPr>
            </a:lvl1pPr>
            <a:lvl2pPr>
              <a:defRPr>
                <a:latin typeface="Roboto Condensed" panose="02000000000000000000" pitchFamily="2" charset="0"/>
                <a:ea typeface="Roboto Condensed" panose="02000000000000000000" pitchFamily="2" charset="0"/>
              </a:defRPr>
            </a:lvl2pPr>
            <a:lvl3pPr>
              <a:defRPr>
                <a:latin typeface="Roboto Condensed" panose="02000000000000000000" pitchFamily="2" charset="0"/>
                <a:ea typeface="Roboto Condensed" panose="02000000000000000000" pitchFamily="2" charset="0"/>
              </a:defRPr>
            </a:lvl3pPr>
            <a:lvl4pPr>
              <a:defRPr>
                <a:latin typeface="Roboto Condensed" panose="02000000000000000000" pitchFamily="2" charset="0"/>
                <a:ea typeface="Roboto Condensed" panose="02000000000000000000" pitchFamily="2" charset="0"/>
              </a:defRPr>
            </a:lvl4pPr>
            <a:lvl5pPr>
              <a:defRPr>
                <a:latin typeface="Roboto Condensed" panose="02000000000000000000" pitchFamily="2" charset="0"/>
                <a:ea typeface="Roboto Condensed" panose="02000000000000000000" pitchFamily="2" charset="0"/>
              </a:defRPr>
            </a:lvl5pPr>
          </a:lstStyle>
          <a:p>
            <a:pPr lvl="0"/>
            <a:r>
              <a:rPr lang="en-US" dirty="0"/>
              <a:t>Click to edit Master text styles</a:t>
            </a:r>
          </a:p>
        </p:txBody>
      </p:sp>
      <p:sp>
        <p:nvSpPr>
          <p:cNvPr id="7" name="Date Placeholder 3"/>
          <p:cNvSpPr>
            <a:spLocks noGrp="1"/>
          </p:cNvSpPr>
          <p:nvPr>
            <p:ph type="dt" sz="half" idx="10"/>
          </p:nvPr>
        </p:nvSpPr>
        <p:spPr/>
        <p:txBody>
          <a:bodyPr/>
          <a:lstStyle>
            <a:lvl1pPr>
              <a:defRPr/>
            </a:lvl1pPr>
          </a:lstStyle>
          <a:p>
            <a:pPr>
              <a:defRPr/>
            </a:pPr>
            <a:fld id="{73770C0F-394D-434E-BF18-BCB98D4A9C1B}" type="datetimeFigureOut">
              <a:rPr lang="en-US"/>
              <a:pPr>
                <a:defRPr/>
              </a:pPr>
              <a:t>2/9/2022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5956B13-AFF5-40B0-A19A-E6A2EEEC472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nvGraphicFramePr>
        <p:xfrm>
          <a:off x="0" y="0"/>
          <a:ext cx="12192000" cy="6858000"/>
        </p:xfrm>
        <a:graphic>
          <a:graphicData uri="http://schemas.openxmlformats.org/presentationml/2006/ole">
            <mc:AlternateContent xmlns:mc="http://schemas.openxmlformats.org/markup-compatibility/2006">
              <mc:Choice xmlns:v="urn:schemas-microsoft-com:vml" Requires="v">
                <p:oleObj spid="_x0000_s153616" name="Acrobat Document" r:id="rId3" imgW="18648000" imgH="10497600" progId="AcroExch.Document.7">
                  <p:embed/>
                </p:oleObj>
              </mc:Choice>
              <mc:Fallback>
                <p:oleObj name="Acrobat Document" r:id="rId3" imgW="18648000" imgH="10497600" progId="AcroExch.Document.7">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6"/>
          <p:cNvPicPr>
            <a:picLocks noChangeAspect="1"/>
          </p:cNvPicPr>
          <p:nvPr userDrawn="1"/>
        </p:nvPicPr>
        <p:blipFill>
          <a:blip r:embed="rId5"/>
          <a:srcRect/>
          <a:stretch>
            <a:fillRect/>
          </a:stretch>
        </p:blipFill>
        <p:spPr bwMode="auto">
          <a:xfrm>
            <a:off x="1220788" y="698500"/>
            <a:ext cx="2870200" cy="688975"/>
          </a:xfrm>
          <a:prstGeom prst="rect">
            <a:avLst/>
          </a:prstGeom>
          <a:noFill/>
          <a:ln w="9525">
            <a:noFill/>
            <a:miter lim="800000"/>
            <a:headEnd/>
            <a:tailEnd/>
          </a:ln>
        </p:spPr>
      </p:pic>
      <p:pic>
        <p:nvPicPr>
          <p:cNvPr id="6" name="Picture 8"/>
          <p:cNvPicPr>
            <a:picLocks noChangeAspect="1"/>
          </p:cNvPicPr>
          <p:nvPr userDrawn="1"/>
        </p:nvPicPr>
        <p:blipFill>
          <a:blip r:embed="rId6"/>
          <a:srcRect/>
          <a:stretch>
            <a:fillRect/>
          </a:stretch>
        </p:blipFill>
        <p:spPr bwMode="auto">
          <a:xfrm>
            <a:off x="10283825" y="755650"/>
            <a:ext cx="555625" cy="574675"/>
          </a:xfrm>
          <a:prstGeom prst="rect">
            <a:avLst/>
          </a:prstGeom>
          <a:noFill/>
          <a:ln w="9525">
            <a:noFill/>
            <a:miter lim="800000"/>
            <a:headEnd/>
            <a:tailEnd/>
          </a:ln>
        </p:spPr>
      </p:pic>
      <p:sp>
        <p:nvSpPr>
          <p:cNvPr id="2" name="Title 1"/>
          <p:cNvSpPr>
            <a:spLocks noGrp="1"/>
          </p:cNvSpPr>
          <p:nvPr>
            <p:ph type="title"/>
          </p:nvPr>
        </p:nvSpPr>
        <p:spPr>
          <a:xfrm>
            <a:off x="831850" y="1709738"/>
            <a:ext cx="10515600" cy="2852737"/>
          </a:xfrm>
        </p:spPr>
        <p:txBody>
          <a:bodyPr anchor="b">
            <a:normAutofit/>
          </a:bodyPr>
          <a:lstStyle>
            <a:lvl1pPr>
              <a:defRPr sz="3500">
                <a:latin typeface="Montserrat" panose="00000500000000000000" pitchFamily="50" charset="-18"/>
                <a:ea typeface="Roboto Condensed" panose="02000000000000000000" pitchFamily="2"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1800">
                <a:solidFill>
                  <a:schemeClr val="tx1">
                    <a:tint val="75000"/>
                  </a:schemeClr>
                </a:solidFill>
                <a:latin typeface="Montserrat" panose="00000500000000000000" pitchFamily="50" charset="-18"/>
                <a:ea typeface="Roboto Condensed"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Date Placeholder 3"/>
          <p:cNvSpPr>
            <a:spLocks noGrp="1"/>
          </p:cNvSpPr>
          <p:nvPr>
            <p:ph type="dt" sz="half" idx="10"/>
          </p:nvPr>
        </p:nvSpPr>
        <p:spPr/>
        <p:txBody>
          <a:bodyPr/>
          <a:lstStyle>
            <a:lvl1pPr>
              <a:defRPr/>
            </a:lvl1pPr>
          </a:lstStyle>
          <a:p>
            <a:pPr>
              <a:defRPr/>
            </a:pPr>
            <a:fld id="{E17713A2-E869-4470-980F-1546CC0F67EA}" type="datetimeFigureOut">
              <a:rPr lang="en-US"/>
              <a:pPr>
                <a:defRPr/>
              </a:pPr>
              <a:t>2/9/2022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39361C5-422B-4928-8F36-82C68A46B02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aphicFrame>
        <p:nvGraphicFramePr>
          <p:cNvPr id="5" name="Object 2"/>
          <p:cNvGraphicFramePr>
            <a:graphicFrameLocks noChangeAspect="1"/>
          </p:cNvGraphicFramePr>
          <p:nvPr/>
        </p:nvGraphicFramePr>
        <p:xfrm>
          <a:off x="0" y="0"/>
          <a:ext cx="12192000" cy="6858000"/>
        </p:xfrm>
        <a:graphic>
          <a:graphicData uri="http://schemas.openxmlformats.org/presentationml/2006/ole">
            <mc:AlternateContent xmlns:mc="http://schemas.openxmlformats.org/markup-compatibility/2006">
              <mc:Choice xmlns:v="urn:schemas-microsoft-com:vml" Requires="v">
                <p:oleObj spid="_x0000_s154640" name="Acrobat Document" r:id="rId3" imgW="18648000" imgH="10497600" progId="AcroExch.Document.7">
                  <p:embed/>
                </p:oleObj>
              </mc:Choice>
              <mc:Fallback>
                <p:oleObj name="Acrobat Document" r:id="rId3" imgW="18648000" imgH="10497600" progId="AcroExch.Document.7">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icture 7"/>
          <p:cNvPicPr>
            <a:picLocks noChangeAspect="1"/>
          </p:cNvPicPr>
          <p:nvPr userDrawn="1"/>
        </p:nvPicPr>
        <p:blipFill>
          <a:blip r:embed="rId5"/>
          <a:srcRect/>
          <a:stretch>
            <a:fillRect/>
          </a:stretch>
        </p:blipFill>
        <p:spPr bwMode="auto">
          <a:xfrm>
            <a:off x="1220788" y="698500"/>
            <a:ext cx="2870200" cy="688975"/>
          </a:xfrm>
          <a:prstGeom prst="rect">
            <a:avLst/>
          </a:prstGeom>
          <a:noFill/>
          <a:ln w="9525">
            <a:noFill/>
            <a:miter lim="800000"/>
            <a:headEnd/>
            <a:tailEnd/>
          </a:ln>
        </p:spPr>
      </p:pic>
      <p:pic>
        <p:nvPicPr>
          <p:cNvPr id="7" name="Picture 9"/>
          <p:cNvPicPr>
            <a:picLocks noChangeAspect="1"/>
          </p:cNvPicPr>
          <p:nvPr userDrawn="1"/>
        </p:nvPicPr>
        <p:blipFill>
          <a:blip r:embed="rId6"/>
          <a:srcRect/>
          <a:stretch>
            <a:fillRect/>
          </a:stretch>
        </p:blipFill>
        <p:spPr bwMode="auto">
          <a:xfrm>
            <a:off x="10283825" y="755650"/>
            <a:ext cx="555625" cy="574675"/>
          </a:xfrm>
          <a:prstGeom prst="rect">
            <a:avLst/>
          </a:prstGeom>
          <a:noFill/>
          <a:ln w="9525">
            <a:noFill/>
            <a:miter lim="800000"/>
            <a:headEnd/>
            <a:tailEnd/>
          </a:ln>
        </p:spPr>
      </p:pic>
      <p:sp>
        <p:nvSpPr>
          <p:cNvPr id="2" name="Title 1"/>
          <p:cNvSpPr>
            <a:spLocks noGrp="1"/>
          </p:cNvSpPr>
          <p:nvPr>
            <p:ph type="title"/>
          </p:nvPr>
        </p:nvSpPr>
        <p:spPr>
          <a:xfrm>
            <a:off x="838200" y="1574800"/>
            <a:ext cx="10515600" cy="1325563"/>
          </a:xfrm>
        </p:spPr>
        <p:txBody>
          <a:bodyPr>
            <a:normAutofit/>
          </a:bodyPr>
          <a:lstStyle>
            <a:lvl1pPr>
              <a:defRPr sz="3500" b="1">
                <a:latin typeface="Montserrat" panose="00000500000000000000" pitchFamily="50" charset="-18"/>
                <a:ea typeface="Roboto Condensed" panose="02000000000000000000" pitchFamily="2" charset="0"/>
              </a:defRPr>
            </a:lvl1pPr>
          </a:lstStyle>
          <a:p>
            <a:r>
              <a:rPr lang="en-US" dirty="0"/>
              <a:t>Click to edit Master title style</a:t>
            </a:r>
          </a:p>
        </p:txBody>
      </p:sp>
      <p:sp>
        <p:nvSpPr>
          <p:cNvPr id="3" name="Content Placeholder 2"/>
          <p:cNvSpPr>
            <a:spLocks noGrp="1"/>
          </p:cNvSpPr>
          <p:nvPr>
            <p:ph sz="half" idx="1"/>
          </p:nvPr>
        </p:nvSpPr>
        <p:spPr>
          <a:xfrm>
            <a:off x="838200" y="3035300"/>
            <a:ext cx="5181600" cy="2832100"/>
          </a:xfrm>
        </p:spPr>
        <p:txBody>
          <a:bodyPr/>
          <a:lstStyle>
            <a:lvl1pPr>
              <a:defRPr>
                <a:latin typeface="Montserrat" panose="00000500000000000000" pitchFamily="50" charset="-18"/>
                <a:ea typeface="Roboto Condensed" panose="02000000000000000000" pitchFamily="2" charset="0"/>
              </a:defRPr>
            </a:lvl1pPr>
            <a:lvl2pPr>
              <a:defRPr>
                <a:latin typeface="Montserrat" panose="00000500000000000000" pitchFamily="50" charset="-18"/>
                <a:ea typeface="Roboto Condensed" panose="02000000000000000000" pitchFamily="2" charset="0"/>
              </a:defRPr>
            </a:lvl2pPr>
            <a:lvl3pPr>
              <a:defRPr>
                <a:latin typeface="Montserrat" panose="00000500000000000000" pitchFamily="50" charset="-18"/>
                <a:ea typeface="Roboto Condensed" panose="02000000000000000000" pitchFamily="2" charset="0"/>
              </a:defRPr>
            </a:lvl3pPr>
            <a:lvl4pPr>
              <a:defRPr>
                <a:latin typeface="Montserrat" panose="00000500000000000000" pitchFamily="50" charset="-18"/>
                <a:ea typeface="Roboto Condensed" panose="02000000000000000000" pitchFamily="2" charset="0"/>
              </a:defRPr>
            </a:lvl4pPr>
            <a:lvl5pPr>
              <a:defRPr>
                <a:latin typeface="Montserrat" panose="00000500000000000000" pitchFamily="50" charset="-18"/>
                <a:ea typeface="Roboto Condensed"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3035300"/>
            <a:ext cx="5181600" cy="2832100"/>
          </a:xfrm>
        </p:spPr>
        <p:txBody>
          <a:bodyPr/>
          <a:lstStyle>
            <a:lvl1pPr>
              <a:defRPr>
                <a:latin typeface="Montserrat" panose="00000500000000000000" pitchFamily="50" charset="-18"/>
                <a:ea typeface="Roboto Condensed" panose="02000000000000000000" pitchFamily="2" charset="0"/>
              </a:defRPr>
            </a:lvl1pPr>
            <a:lvl2pPr>
              <a:defRPr>
                <a:latin typeface="Montserrat" panose="00000500000000000000" pitchFamily="50" charset="-18"/>
                <a:ea typeface="Roboto Condensed" panose="02000000000000000000" pitchFamily="2" charset="0"/>
              </a:defRPr>
            </a:lvl2pPr>
            <a:lvl3pPr>
              <a:defRPr>
                <a:latin typeface="Montserrat" panose="00000500000000000000" pitchFamily="50" charset="-18"/>
                <a:ea typeface="Roboto Condensed" panose="02000000000000000000" pitchFamily="2" charset="0"/>
              </a:defRPr>
            </a:lvl3pPr>
            <a:lvl4pPr>
              <a:defRPr>
                <a:latin typeface="Montserrat" panose="00000500000000000000" pitchFamily="50" charset="-18"/>
                <a:ea typeface="Roboto Condensed" panose="02000000000000000000" pitchFamily="2" charset="0"/>
              </a:defRPr>
            </a:lvl4pPr>
            <a:lvl5pPr>
              <a:defRPr>
                <a:latin typeface="Montserrat" panose="00000500000000000000" pitchFamily="50" charset="-18"/>
                <a:ea typeface="Roboto Condensed"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0"/>
          </p:nvPr>
        </p:nvSpPr>
        <p:spPr/>
        <p:txBody>
          <a:bodyPr/>
          <a:lstStyle>
            <a:lvl1pPr>
              <a:defRPr/>
            </a:lvl1pPr>
          </a:lstStyle>
          <a:p>
            <a:pPr>
              <a:defRPr/>
            </a:pPr>
            <a:fld id="{AAD49CFB-E8E4-488D-9870-8B5A5FF7A450}" type="datetimeFigureOut">
              <a:rPr lang="en-US"/>
              <a:pPr>
                <a:defRPr/>
              </a:pPr>
              <a:t>2/9/2022</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053CB58C-2BCD-4162-AAC9-256D201486C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graphicFrame>
        <p:nvGraphicFramePr>
          <p:cNvPr id="7" name="Object 2"/>
          <p:cNvGraphicFramePr>
            <a:graphicFrameLocks noChangeAspect="1"/>
          </p:cNvGraphicFramePr>
          <p:nvPr/>
        </p:nvGraphicFramePr>
        <p:xfrm>
          <a:off x="0" y="0"/>
          <a:ext cx="12192000" cy="6858000"/>
        </p:xfrm>
        <a:graphic>
          <a:graphicData uri="http://schemas.openxmlformats.org/presentationml/2006/ole">
            <mc:AlternateContent xmlns:mc="http://schemas.openxmlformats.org/markup-compatibility/2006">
              <mc:Choice xmlns:v="urn:schemas-microsoft-com:vml" Requires="v">
                <p:oleObj spid="_x0000_s155664" name="Acrobat Document" r:id="rId3" imgW="18648000" imgH="10497600" progId="AcroExch.Document.7">
                  <p:embed/>
                </p:oleObj>
              </mc:Choice>
              <mc:Fallback>
                <p:oleObj name="Acrobat Document" r:id="rId3" imgW="18648000" imgH="10497600" progId="AcroExch.Document.7">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Picture 9"/>
          <p:cNvPicPr>
            <a:picLocks noChangeAspect="1"/>
          </p:cNvPicPr>
          <p:nvPr userDrawn="1"/>
        </p:nvPicPr>
        <p:blipFill>
          <a:blip r:embed="rId5"/>
          <a:srcRect/>
          <a:stretch>
            <a:fillRect/>
          </a:stretch>
        </p:blipFill>
        <p:spPr bwMode="auto">
          <a:xfrm>
            <a:off x="1220788" y="698500"/>
            <a:ext cx="2870200" cy="688975"/>
          </a:xfrm>
          <a:prstGeom prst="rect">
            <a:avLst/>
          </a:prstGeom>
          <a:noFill/>
          <a:ln w="9525">
            <a:noFill/>
            <a:miter lim="800000"/>
            <a:headEnd/>
            <a:tailEnd/>
          </a:ln>
        </p:spPr>
      </p:pic>
      <p:pic>
        <p:nvPicPr>
          <p:cNvPr id="9" name="Picture 11"/>
          <p:cNvPicPr>
            <a:picLocks noChangeAspect="1"/>
          </p:cNvPicPr>
          <p:nvPr userDrawn="1"/>
        </p:nvPicPr>
        <p:blipFill>
          <a:blip r:embed="rId6"/>
          <a:srcRect/>
          <a:stretch>
            <a:fillRect/>
          </a:stretch>
        </p:blipFill>
        <p:spPr bwMode="auto">
          <a:xfrm>
            <a:off x="10283825" y="755650"/>
            <a:ext cx="555625" cy="574675"/>
          </a:xfrm>
          <a:prstGeom prst="rect">
            <a:avLst/>
          </a:prstGeom>
          <a:noFill/>
          <a:ln w="9525">
            <a:noFill/>
            <a:miter lim="800000"/>
            <a:headEnd/>
            <a:tailEnd/>
          </a:ln>
        </p:spPr>
      </p:pic>
      <p:sp>
        <p:nvSpPr>
          <p:cNvPr id="2" name="Title 1"/>
          <p:cNvSpPr>
            <a:spLocks noGrp="1"/>
          </p:cNvSpPr>
          <p:nvPr>
            <p:ph type="title"/>
          </p:nvPr>
        </p:nvSpPr>
        <p:spPr>
          <a:xfrm>
            <a:off x="839788" y="1485900"/>
            <a:ext cx="10515600" cy="1185863"/>
          </a:xfrm>
        </p:spPr>
        <p:txBody>
          <a:bodyPr>
            <a:normAutofit/>
          </a:bodyPr>
          <a:lstStyle>
            <a:lvl1pPr>
              <a:defRPr sz="3500" b="1">
                <a:latin typeface="Montserrat" panose="00000500000000000000" pitchFamily="50" charset="-18"/>
                <a:ea typeface="Roboto Condensed" panose="02000000000000000000" pitchFamily="2" charset="0"/>
              </a:defRPr>
            </a:lvl1pPr>
          </a:lstStyle>
          <a:p>
            <a:r>
              <a:rPr lang="en-US" dirty="0"/>
              <a:t>Click to edit Master title style</a:t>
            </a:r>
          </a:p>
        </p:txBody>
      </p:sp>
      <p:sp>
        <p:nvSpPr>
          <p:cNvPr id="3" name="Text Placeholder 2"/>
          <p:cNvSpPr>
            <a:spLocks noGrp="1"/>
          </p:cNvSpPr>
          <p:nvPr>
            <p:ph type="body" idx="1"/>
          </p:nvPr>
        </p:nvSpPr>
        <p:spPr>
          <a:xfrm>
            <a:off x="839788" y="2662238"/>
            <a:ext cx="5157787" cy="823912"/>
          </a:xfrm>
        </p:spPr>
        <p:txBody>
          <a:bodyPr anchor="b"/>
          <a:lstStyle>
            <a:lvl1pPr marL="0" indent="0">
              <a:buNone/>
              <a:defRPr sz="2400" b="1">
                <a:latin typeface="Montserrat" panose="00000500000000000000" pitchFamily="50" charset="-18"/>
                <a:ea typeface="Roboto Condensed"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3486150"/>
            <a:ext cx="5157787" cy="2305050"/>
          </a:xfrm>
        </p:spPr>
        <p:txBody>
          <a:bodyPr/>
          <a:lstStyle>
            <a:lvl1pPr>
              <a:defRPr>
                <a:latin typeface="Montserrat" panose="00000500000000000000" pitchFamily="50" charset="-18"/>
                <a:ea typeface="Roboto Condensed" panose="02000000000000000000" pitchFamily="2" charset="0"/>
              </a:defRPr>
            </a:lvl1pPr>
            <a:lvl2pPr>
              <a:defRPr>
                <a:latin typeface="Montserrat" panose="00000500000000000000" pitchFamily="50" charset="-18"/>
                <a:ea typeface="Roboto Condensed" panose="02000000000000000000" pitchFamily="2" charset="0"/>
              </a:defRPr>
            </a:lvl2pPr>
            <a:lvl3pPr>
              <a:defRPr>
                <a:latin typeface="Montserrat" panose="00000500000000000000" pitchFamily="50" charset="-18"/>
                <a:ea typeface="Roboto Condensed" panose="02000000000000000000" pitchFamily="2" charset="0"/>
              </a:defRPr>
            </a:lvl3pPr>
            <a:lvl4pPr>
              <a:defRPr>
                <a:latin typeface="Montserrat" panose="00000500000000000000" pitchFamily="50" charset="-18"/>
                <a:ea typeface="Roboto Condensed" panose="02000000000000000000" pitchFamily="2" charset="0"/>
              </a:defRPr>
            </a:lvl4pPr>
            <a:lvl5pPr>
              <a:defRPr>
                <a:latin typeface="Montserrat" panose="00000500000000000000" pitchFamily="50" charset="-18"/>
                <a:ea typeface="Roboto Condensed"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2662238"/>
            <a:ext cx="5183188" cy="823912"/>
          </a:xfrm>
        </p:spPr>
        <p:txBody>
          <a:bodyPr anchor="b"/>
          <a:lstStyle>
            <a:lvl1pPr marL="0" indent="0">
              <a:buNone/>
              <a:defRPr sz="2400" b="1">
                <a:latin typeface="Montserrat" panose="00000500000000000000" pitchFamily="50" charset="-18"/>
                <a:ea typeface="Roboto Condensed"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3486150"/>
            <a:ext cx="5183188" cy="2305050"/>
          </a:xfrm>
        </p:spPr>
        <p:txBody>
          <a:bodyPr/>
          <a:lstStyle>
            <a:lvl1pPr>
              <a:defRPr>
                <a:latin typeface="Montserrat" panose="00000500000000000000" pitchFamily="50" charset="-18"/>
                <a:ea typeface="Roboto Condensed" panose="02000000000000000000" pitchFamily="2" charset="0"/>
              </a:defRPr>
            </a:lvl1pPr>
            <a:lvl2pPr>
              <a:defRPr>
                <a:latin typeface="Montserrat" panose="00000500000000000000" pitchFamily="50" charset="-18"/>
                <a:ea typeface="Roboto Condensed" panose="02000000000000000000" pitchFamily="2" charset="0"/>
              </a:defRPr>
            </a:lvl2pPr>
            <a:lvl3pPr>
              <a:defRPr>
                <a:latin typeface="Montserrat" panose="00000500000000000000" pitchFamily="50" charset="-18"/>
                <a:ea typeface="Roboto Condensed" panose="02000000000000000000" pitchFamily="2" charset="0"/>
              </a:defRPr>
            </a:lvl3pPr>
            <a:lvl4pPr>
              <a:defRPr>
                <a:latin typeface="Montserrat" panose="00000500000000000000" pitchFamily="50" charset="-18"/>
                <a:ea typeface="Roboto Condensed" panose="02000000000000000000" pitchFamily="2" charset="0"/>
              </a:defRPr>
            </a:lvl4pPr>
            <a:lvl5pPr>
              <a:defRPr>
                <a:latin typeface="Montserrat" panose="00000500000000000000" pitchFamily="50" charset="-18"/>
                <a:ea typeface="Roboto Condensed"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6"/>
          <p:cNvSpPr>
            <a:spLocks noGrp="1"/>
          </p:cNvSpPr>
          <p:nvPr>
            <p:ph type="dt" sz="half" idx="10"/>
          </p:nvPr>
        </p:nvSpPr>
        <p:spPr/>
        <p:txBody>
          <a:bodyPr/>
          <a:lstStyle>
            <a:lvl1pPr>
              <a:defRPr/>
            </a:lvl1pPr>
          </a:lstStyle>
          <a:p>
            <a:pPr>
              <a:defRPr/>
            </a:pPr>
            <a:fld id="{172E2E29-8C11-4AC8-A029-D62016BCE330}" type="datetimeFigureOut">
              <a:rPr lang="en-US"/>
              <a:pPr>
                <a:defRPr/>
              </a:pPr>
              <a:t>2/9/2022</a:t>
            </a:fld>
            <a:endParaRPr lang="en-US"/>
          </a:p>
        </p:txBody>
      </p:sp>
      <p:sp>
        <p:nvSpPr>
          <p:cNvPr id="11" name="Footer Placeholder 7"/>
          <p:cNvSpPr>
            <a:spLocks noGrp="1"/>
          </p:cNvSpPr>
          <p:nvPr>
            <p:ph type="ftr" sz="quarter" idx="11"/>
          </p:nvPr>
        </p:nvSpPr>
        <p:spPr/>
        <p:txBody>
          <a:bodyPr/>
          <a:lstStyle>
            <a:lvl1pPr>
              <a:defRPr/>
            </a:lvl1pPr>
          </a:lstStyle>
          <a:p>
            <a:pPr>
              <a:defRPr/>
            </a:pPr>
            <a:endParaRPr lang="en-US"/>
          </a:p>
        </p:txBody>
      </p:sp>
      <p:sp>
        <p:nvSpPr>
          <p:cNvPr id="12" name="Slide Number Placeholder 8"/>
          <p:cNvSpPr>
            <a:spLocks noGrp="1"/>
          </p:cNvSpPr>
          <p:nvPr>
            <p:ph type="sldNum" sz="quarter" idx="12"/>
          </p:nvPr>
        </p:nvSpPr>
        <p:spPr/>
        <p:txBody>
          <a:bodyPr/>
          <a:lstStyle>
            <a:lvl1pPr>
              <a:defRPr/>
            </a:lvl1pPr>
          </a:lstStyle>
          <a:p>
            <a:pPr>
              <a:defRPr/>
            </a:pPr>
            <a:fld id="{4EB5170E-9A99-449B-A88E-B6D22D5BC61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nvGraphicFramePr>
        <p:xfrm>
          <a:off x="0" y="0"/>
          <a:ext cx="12192000" cy="6858000"/>
        </p:xfrm>
        <a:graphic>
          <a:graphicData uri="http://schemas.openxmlformats.org/presentationml/2006/ole">
            <mc:AlternateContent xmlns:mc="http://schemas.openxmlformats.org/markup-compatibility/2006">
              <mc:Choice xmlns:v="urn:schemas-microsoft-com:vml" Requires="v">
                <p:oleObj spid="_x0000_s156688" name="Acrobat Document" r:id="rId3" imgW="18648000" imgH="10497600" progId="AcroExch.Document.7">
                  <p:embed/>
                </p:oleObj>
              </mc:Choice>
              <mc:Fallback>
                <p:oleObj name="Acrobat Document" r:id="rId3" imgW="18648000" imgH="10497600" progId="AcroExch.Document.7">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 name="Picture 7"/>
          <p:cNvPicPr>
            <a:picLocks noChangeAspect="1"/>
          </p:cNvPicPr>
          <p:nvPr userDrawn="1"/>
        </p:nvPicPr>
        <p:blipFill>
          <a:blip r:embed="rId5"/>
          <a:srcRect/>
          <a:stretch>
            <a:fillRect/>
          </a:stretch>
        </p:blipFill>
        <p:spPr bwMode="auto">
          <a:xfrm>
            <a:off x="1220788" y="698500"/>
            <a:ext cx="2870200" cy="688975"/>
          </a:xfrm>
          <a:prstGeom prst="rect">
            <a:avLst/>
          </a:prstGeom>
          <a:noFill/>
          <a:ln w="9525">
            <a:noFill/>
            <a:miter lim="800000"/>
            <a:headEnd/>
            <a:tailEnd/>
          </a:ln>
        </p:spPr>
      </p:pic>
      <p:pic>
        <p:nvPicPr>
          <p:cNvPr id="5" name="Picture 9"/>
          <p:cNvPicPr>
            <a:picLocks noChangeAspect="1"/>
          </p:cNvPicPr>
          <p:nvPr userDrawn="1"/>
        </p:nvPicPr>
        <p:blipFill>
          <a:blip r:embed="rId6"/>
          <a:srcRect/>
          <a:stretch>
            <a:fillRect/>
          </a:stretch>
        </p:blipFill>
        <p:spPr bwMode="auto">
          <a:xfrm>
            <a:off x="10283825" y="755650"/>
            <a:ext cx="555625" cy="574675"/>
          </a:xfrm>
          <a:prstGeom prst="rect">
            <a:avLst/>
          </a:prstGeom>
          <a:noFill/>
          <a:ln w="9525">
            <a:noFill/>
            <a:miter lim="800000"/>
            <a:headEnd/>
            <a:tailEnd/>
          </a:ln>
        </p:spPr>
      </p:pic>
      <p:sp>
        <p:nvSpPr>
          <p:cNvPr id="2" name="Title 1"/>
          <p:cNvSpPr>
            <a:spLocks noGrp="1"/>
          </p:cNvSpPr>
          <p:nvPr>
            <p:ph type="title"/>
          </p:nvPr>
        </p:nvSpPr>
        <p:spPr>
          <a:xfrm>
            <a:off x="838200" y="1527175"/>
            <a:ext cx="10515600" cy="1325563"/>
          </a:xfrm>
        </p:spPr>
        <p:txBody>
          <a:bodyPr>
            <a:normAutofit/>
          </a:bodyPr>
          <a:lstStyle>
            <a:lvl1pPr>
              <a:defRPr sz="3000" b="1">
                <a:latin typeface="Montserrat" panose="00000500000000000000" pitchFamily="50" charset="-18"/>
                <a:ea typeface="Roboto Condensed" panose="02000000000000000000" pitchFamily="2" charset="0"/>
              </a:defRPr>
            </a:lvl1pPr>
          </a:lstStyle>
          <a:p>
            <a:r>
              <a:rPr lang="en-US" dirty="0"/>
              <a:t>Click to edit Master title style</a:t>
            </a:r>
          </a:p>
        </p:txBody>
      </p:sp>
      <p:sp>
        <p:nvSpPr>
          <p:cNvPr id="6" name="Date Placeholder 2"/>
          <p:cNvSpPr>
            <a:spLocks noGrp="1"/>
          </p:cNvSpPr>
          <p:nvPr>
            <p:ph type="dt" sz="half" idx="10"/>
          </p:nvPr>
        </p:nvSpPr>
        <p:spPr/>
        <p:txBody>
          <a:bodyPr/>
          <a:lstStyle>
            <a:lvl1pPr>
              <a:defRPr/>
            </a:lvl1pPr>
          </a:lstStyle>
          <a:p>
            <a:pPr>
              <a:defRPr/>
            </a:pPr>
            <a:fld id="{E2E35DDC-21C9-43CE-99E2-39CA7D4CD65C}" type="datetimeFigureOut">
              <a:rPr lang="en-US"/>
              <a:pPr>
                <a:defRPr/>
              </a:pPr>
              <a:t>2/9/2022</a:t>
            </a:fld>
            <a:endParaRPr lang="en-US"/>
          </a:p>
        </p:txBody>
      </p:sp>
      <p:sp>
        <p:nvSpPr>
          <p:cNvPr id="7" name="Footer Placeholder 3"/>
          <p:cNvSpPr>
            <a:spLocks noGrp="1"/>
          </p:cNvSpPr>
          <p:nvPr>
            <p:ph type="ftr" sz="quarter" idx="11"/>
          </p:nvPr>
        </p:nvSpPr>
        <p:spPr/>
        <p:txBody>
          <a:bodyPr/>
          <a:lstStyle>
            <a:lvl1pPr>
              <a:defRPr/>
            </a:lvl1pPr>
          </a:lstStyle>
          <a:p>
            <a:pPr>
              <a:defRPr/>
            </a:pPr>
            <a:endParaRPr lang="en-US"/>
          </a:p>
        </p:txBody>
      </p:sp>
      <p:sp>
        <p:nvSpPr>
          <p:cNvPr id="8" name="Slide Number Placeholder 4"/>
          <p:cNvSpPr>
            <a:spLocks noGrp="1"/>
          </p:cNvSpPr>
          <p:nvPr>
            <p:ph type="sldNum" sz="quarter" idx="12"/>
          </p:nvPr>
        </p:nvSpPr>
        <p:spPr/>
        <p:txBody>
          <a:bodyPr/>
          <a:lstStyle>
            <a:lvl1pPr>
              <a:defRPr/>
            </a:lvl1pPr>
          </a:lstStyle>
          <a:p>
            <a:pPr>
              <a:defRPr/>
            </a:pPr>
            <a:fld id="{AA54B286-B5DD-4978-A528-CFDFA901509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nvGraphicFramePr>
        <p:xfrm>
          <a:off x="0" y="0"/>
          <a:ext cx="12192000" cy="6858000"/>
        </p:xfrm>
        <a:graphic>
          <a:graphicData uri="http://schemas.openxmlformats.org/presentationml/2006/ole">
            <mc:AlternateContent xmlns:mc="http://schemas.openxmlformats.org/markup-compatibility/2006">
              <mc:Choice xmlns:v="urn:schemas-microsoft-com:vml" Requires="v">
                <p:oleObj spid="_x0000_s157712" name="Acrobat Document" r:id="rId3" imgW="18648000" imgH="10497600" progId="AcroExch.Document.7">
                  <p:embed/>
                </p:oleObj>
              </mc:Choice>
              <mc:Fallback>
                <p:oleObj name="Acrobat Document" r:id="rId3" imgW="18648000" imgH="10497600" progId="AcroExch.Document.7">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 name="Picture 4"/>
          <p:cNvPicPr>
            <a:picLocks noChangeAspect="1"/>
          </p:cNvPicPr>
          <p:nvPr userDrawn="1"/>
        </p:nvPicPr>
        <p:blipFill>
          <a:blip r:embed="rId5"/>
          <a:srcRect/>
          <a:stretch>
            <a:fillRect/>
          </a:stretch>
        </p:blipFill>
        <p:spPr bwMode="auto">
          <a:xfrm>
            <a:off x="1220788" y="698500"/>
            <a:ext cx="2870200" cy="688975"/>
          </a:xfrm>
          <a:prstGeom prst="rect">
            <a:avLst/>
          </a:prstGeom>
          <a:noFill/>
          <a:ln w="9525">
            <a:noFill/>
            <a:miter lim="800000"/>
            <a:headEnd/>
            <a:tailEnd/>
          </a:ln>
        </p:spPr>
      </p:pic>
      <p:pic>
        <p:nvPicPr>
          <p:cNvPr id="4" name="Picture 6"/>
          <p:cNvPicPr>
            <a:picLocks noChangeAspect="1"/>
          </p:cNvPicPr>
          <p:nvPr userDrawn="1"/>
        </p:nvPicPr>
        <p:blipFill>
          <a:blip r:embed="rId6"/>
          <a:srcRect/>
          <a:stretch>
            <a:fillRect/>
          </a:stretch>
        </p:blipFill>
        <p:spPr bwMode="auto">
          <a:xfrm>
            <a:off x="10283825" y="755650"/>
            <a:ext cx="555625" cy="574675"/>
          </a:xfrm>
          <a:prstGeom prst="rect">
            <a:avLst/>
          </a:prstGeom>
          <a:noFill/>
          <a:ln w="9525">
            <a:noFill/>
            <a:miter lim="800000"/>
            <a:headEnd/>
            <a:tailEnd/>
          </a:ln>
        </p:spPr>
      </p:pic>
      <p:sp>
        <p:nvSpPr>
          <p:cNvPr id="5" name="Date Placeholder 1"/>
          <p:cNvSpPr>
            <a:spLocks noGrp="1"/>
          </p:cNvSpPr>
          <p:nvPr>
            <p:ph type="dt" sz="half" idx="10"/>
          </p:nvPr>
        </p:nvSpPr>
        <p:spPr/>
        <p:txBody>
          <a:bodyPr/>
          <a:lstStyle>
            <a:lvl1pPr>
              <a:defRPr/>
            </a:lvl1pPr>
          </a:lstStyle>
          <a:p>
            <a:pPr>
              <a:defRPr/>
            </a:pPr>
            <a:fld id="{68D3D2E2-4D41-4CC7-9BE2-5000BA77B0CC}" type="datetimeFigureOut">
              <a:rPr lang="en-US"/>
              <a:pPr>
                <a:defRPr/>
              </a:pPr>
              <a:t>2/9/2022</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3"/>
          <p:cNvSpPr>
            <a:spLocks noGrp="1"/>
          </p:cNvSpPr>
          <p:nvPr>
            <p:ph type="sldNum" sz="quarter" idx="12"/>
          </p:nvPr>
        </p:nvSpPr>
        <p:spPr/>
        <p:txBody>
          <a:bodyPr/>
          <a:lstStyle>
            <a:lvl1pPr>
              <a:defRPr/>
            </a:lvl1pPr>
          </a:lstStyle>
          <a:p>
            <a:pPr>
              <a:defRPr/>
            </a:pPr>
            <a:fld id="{50B99A91-7446-40D5-8B76-91C45862CAE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aphicFrame>
        <p:nvGraphicFramePr>
          <p:cNvPr id="5" name="Object 2"/>
          <p:cNvGraphicFramePr>
            <a:graphicFrameLocks noChangeAspect="1"/>
          </p:cNvGraphicFramePr>
          <p:nvPr/>
        </p:nvGraphicFramePr>
        <p:xfrm>
          <a:off x="0" y="0"/>
          <a:ext cx="12192000" cy="6858000"/>
        </p:xfrm>
        <a:graphic>
          <a:graphicData uri="http://schemas.openxmlformats.org/presentationml/2006/ole">
            <mc:AlternateContent xmlns:mc="http://schemas.openxmlformats.org/markup-compatibility/2006">
              <mc:Choice xmlns:v="urn:schemas-microsoft-com:vml" Requires="v">
                <p:oleObj spid="_x0000_s158736" name="Acrobat Document" r:id="rId3" imgW="18648000" imgH="10497600" progId="AcroExch.Document.7">
                  <p:embed/>
                </p:oleObj>
              </mc:Choice>
              <mc:Fallback>
                <p:oleObj name="Acrobat Document" r:id="rId3" imgW="18648000" imgH="10497600" progId="AcroExch.Document.7">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icture 7"/>
          <p:cNvPicPr>
            <a:picLocks noChangeAspect="1"/>
          </p:cNvPicPr>
          <p:nvPr userDrawn="1"/>
        </p:nvPicPr>
        <p:blipFill>
          <a:blip r:embed="rId5"/>
          <a:srcRect/>
          <a:stretch>
            <a:fillRect/>
          </a:stretch>
        </p:blipFill>
        <p:spPr bwMode="auto">
          <a:xfrm>
            <a:off x="1220788" y="698500"/>
            <a:ext cx="2870200" cy="688975"/>
          </a:xfrm>
          <a:prstGeom prst="rect">
            <a:avLst/>
          </a:prstGeom>
          <a:noFill/>
          <a:ln w="9525">
            <a:noFill/>
            <a:miter lim="800000"/>
            <a:headEnd/>
            <a:tailEnd/>
          </a:ln>
        </p:spPr>
      </p:pic>
      <p:pic>
        <p:nvPicPr>
          <p:cNvPr id="7" name="Picture 9"/>
          <p:cNvPicPr>
            <a:picLocks noChangeAspect="1"/>
          </p:cNvPicPr>
          <p:nvPr userDrawn="1"/>
        </p:nvPicPr>
        <p:blipFill>
          <a:blip r:embed="rId6"/>
          <a:srcRect/>
          <a:stretch>
            <a:fillRect/>
          </a:stretch>
        </p:blipFill>
        <p:spPr bwMode="auto">
          <a:xfrm>
            <a:off x="10283825" y="755650"/>
            <a:ext cx="555625" cy="574675"/>
          </a:xfrm>
          <a:prstGeom prst="rect">
            <a:avLst/>
          </a:prstGeom>
          <a:noFill/>
          <a:ln w="9525">
            <a:noFill/>
            <a:miter lim="800000"/>
            <a:headEnd/>
            <a:tailEnd/>
          </a:ln>
        </p:spPr>
      </p:pic>
      <p:sp>
        <p:nvSpPr>
          <p:cNvPr id="2" name="Title 1"/>
          <p:cNvSpPr>
            <a:spLocks noGrp="1"/>
          </p:cNvSpPr>
          <p:nvPr>
            <p:ph type="title"/>
          </p:nvPr>
        </p:nvSpPr>
        <p:spPr>
          <a:xfrm>
            <a:off x="839788" y="2193925"/>
            <a:ext cx="3932237" cy="1600200"/>
          </a:xfrm>
        </p:spPr>
        <p:txBody>
          <a:bodyPr anchor="b"/>
          <a:lstStyle>
            <a:lvl1pPr>
              <a:defRPr sz="3200">
                <a:latin typeface="Montserrat" panose="00000500000000000000" pitchFamily="50" charset="-18"/>
                <a:ea typeface="Roboto Condensed" panose="02000000000000000000" pitchFamily="2" charset="0"/>
              </a:defRPr>
            </a:lvl1pPr>
          </a:lstStyle>
          <a:p>
            <a:r>
              <a:rPr lang="en-US" dirty="0"/>
              <a:t>Click to edit Master title style</a:t>
            </a:r>
          </a:p>
        </p:txBody>
      </p:sp>
      <p:sp>
        <p:nvSpPr>
          <p:cNvPr id="3" name="Content Placeholder 2"/>
          <p:cNvSpPr>
            <a:spLocks noGrp="1"/>
          </p:cNvSpPr>
          <p:nvPr>
            <p:ph idx="1"/>
          </p:nvPr>
        </p:nvSpPr>
        <p:spPr>
          <a:xfrm>
            <a:off x="5183188" y="2193925"/>
            <a:ext cx="6172200" cy="3667125"/>
          </a:xfrm>
        </p:spPr>
        <p:txBody>
          <a:bodyPr/>
          <a:lstStyle>
            <a:lvl1pPr>
              <a:defRPr sz="3200">
                <a:latin typeface="Montserrat" panose="00000500000000000000" pitchFamily="50" charset="-18"/>
                <a:ea typeface="Roboto Condensed" panose="02000000000000000000" pitchFamily="2" charset="0"/>
              </a:defRPr>
            </a:lvl1pPr>
            <a:lvl2pPr>
              <a:defRPr sz="2800">
                <a:latin typeface="Montserrat" panose="00000500000000000000" pitchFamily="50" charset="-18"/>
                <a:ea typeface="Roboto Condensed" panose="02000000000000000000" pitchFamily="2" charset="0"/>
              </a:defRPr>
            </a:lvl2pPr>
            <a:lvl3pPr>
              <a:defRPr sz="2400">
                <a:latin typeface="Montserrat" panose="00000500000000000000" pitchFamily="50" charset="-18"/>
                <a:ea typeface="Roboto Condensed" panose="02000000000000000000" pitchFamily="2" charset="0"/>
              </a:defRPr>
            </a:lvl3pPr>
            <a:lvl4pPr>
              <a:defRPr sz="2000">
                <a:latin typeface="Montserrat" panose="00000500000000000000" pitchFamily="50" charset="-18"/>
                <a:ea typeface="Roboto Condensed" panose="02000000000000000000" pitchFamily="2" charset="0"/>
              </a:defRPr>
            </a:lvl4pPr>
            <a:lvl5pPr>
              <a:defRPr sz="2000">
                <a:latin typeface="Montserrat" panose="00000500000000000000" pitchFamily="50" charset="-18"/>
                <a:ea typeface="Roboto Condensed" panose="02000000000000000000" pitchFamily="2"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3794125"/>
            <a:ext cx="3932237" cy="2066925"/>
          </a:xfrm>
        </p:spPr>
        <p:txBody>
          <a:bodyPr/>
          <a:lstStyle>
            <a:lvl1pPr marL="0" indent="0">
              <a:buNone/>
              <a:defRPr sz="1600">
                <a:latin typeface="Montserrat" panose="00000500000000000000" pitchFamily="50" charset="-18"/>
                <a:ea typeface="Roboto Condensed"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Date Placeholder 4"/>
          <p:cNvSpPr>
            <a:spLocks noGrp="1"/>
          </p:cNvSpPr>
          <p:nvPr>
            <p:ph type="dt" sz="half" idx="10"/>
          </p:nvPr>
        </p:nvSpPr>
        <p:spPr/>
        <p:txBody>
          <a:bodyPr/>
          <a:lstStyle>
            <a:lvl1pPr>
              <a:defRPr/>
            </a:lvl1pPr>
          </a:lstStyle>
          <a:p>
            <a:pPr>
              <a:defRPr/>
            </a:pPr>
            <a:fld id="{56D92DE5-C601-4EE6-A648-C5DBA095B795}" type="datetimeFigureOut">
              <a:rPr lang="en-US"/>
              <a:pPr>
                <a:defRPr/>
              </a:pPr>
              <a:t>2/9/2022</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CC0DF2B6-AEFA-43A8-818D-0B3A758FBB3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vmlDrawing" Target="../drawings/vmlDrawing1.v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49" name="Object 25"/>
          <p:cNvGraphicFramePr>
            <a:graphicFrameLocks noChangeAspect="1"/>
          </p:cNvGraphicFramePr>
          <p:nvPr/>
        </p:nvGraphicFramePr>
        <p:xfrm>
          <a:off x="0" y="0"/>
          <a:ext cx="12192000" cy="6858000"/>
        </p:xfrm>
        <a:graphic>
          <a:graphicData uri="http://schemas.openxmlformats.org/presentationml/2006/ole">
            <mc:AlternateContent xmlns:mc="http://schemas.openxmlformats.org/markup-compatibility/2006">
              <mc:Choice xmlns:v="urn:schemas-microsoft-com:vml" Requires="v">
                <p:oleObj spid="_x0000_s1064" name="Acrobat Document" r:id="rId13" imgW="18648000" imgH="10497600" progId="AcroExch.Document.7">
                  <p:embed/>
                </p:oleObj>
              </mc:Choice>
              <mc:Fallback>
                <p:oleObj name="Acrobat Document" r:id="rId13" imgW="18648000" imgH="10497600" progId="AcroExch.Document.7">
                  <p:embed/>
                  <p:pic>
                    <p:nvPicPr>
                      <p:cNvPr id="0" name="Picture 2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51"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52"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o-RO"/>
              <a:t>Stil text - 28</a:t>
            </a:r>
            <a:endParaRPr lang="en-US"/>
          </a:p>
          <a:p>
            <a:pPr lvl="1"/>
            <a:r>
              <a:rPr lang="ro-RO"/>
              <a:t>Stil text - 24</a:t>
            </a:r>
            <a:endParaRPr lang="en-US"/>
          </a:p>
          <a:p>
            <a:pPr lvl="2"/>
            <a:r>
              <a:rPr lang="ro-RO"/>
              <a:t>Stil text 20 </a:t>
            </a:r>
            <a:endParaRPr lang="en-US"/>
          </a:p>
          <a:p>
            <a:pPr lvl="3"/>
            <a:r>
              <a:rPr lang="ro-RO"/>
              <a:t>Stil text 18</a:t>
            </a:r>
            <a:endParaRPr lang="en-US"/>
          </a:p>
          <a:p>
            <a:pPr lvl="4"/>
            <a:r>
              <a:rPr lang="ro-RO"/>
              <a:t>Stil text 18</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2162002-ACDC-4878-9094-ADD25A69BD4D}" type="datetimeFigureOut">
              <a:rPr lang="en-US"/>
              <a:pPr>
                <a:defRPr/>
              </a:pPr>
              <a:t>2/9/2022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DD725B3-3C82-42CF-8CC9-F20CBFECFEF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txStyles>
    <p:titleStyle>
      <a:lvl1pPr algn="l" rtl="0" eaLnBrk="0" fontAlgn="base" hangingPunct="0">
        <a:lnSpc>
          <a:spcPct val="90000"/>
        </a:lnSpc>
        <a:spcBef>
          <a:spcPct val="0"/>
        </a:spcBef>
        <a:spcAft>
          <a:spcPct val="0"/>
        </a:spcAft>
        <a:defRPr sz="4400" kern="1200">
          <a:solidFill>
            <a:schemeClr val="tx1"/>
          </a:solidFill>
          <a:latin typeface="Montserrat" panose="00000500000000000000" pitchFamily="50" charset="-18"/>
          <a:ea typeface="Roboto Condensed" panose="02000000000000000000" pitchFamily="2" charset="0"/>
          <a:cs typeface="Roboto Condensed"/>
        </a:defRPr>
      </a:lvl1pPr>
      <a:lvl2pPr algn="l" rtl="0" eaLnBrk="0" fontAlgn="base" hangingPunct="0">
        <a:lnSpc>
          <a:spcPct val="90000"/>
        </a:lnSpc>
        <a:spcBef>
          <a:spcPct val="0"/>
        </a:spcBef>
        <a:spcAft>
          <a:spcPct val="0"/>
        </a:spcAft>
        <a:defRPr sz="4400">
          <a:solidFill>
            <a:schemeClr val="tx1"/>
          </a:solidFill>
          <a:latin typeface="Montserrat"/>
          <a:ea typeface="Roboto Condensed"/>
          <a:cs typeface="Roboto Condensed"/>
        </a:defRPr>
      </a:lvl2pPr>
      <a:lvl3pPr algn="l" rtl="0" eaLnBrk="0" fontAlgn="base" hangingPunct="0">
        <a:lnSpc>
          <a:spcPct val="90000"/>
        </a:lnSpc>
        <a:spcBef>
          <a:spcPct val="0"/>
        </a:spcBef>
        <a:spcAft>
          <a:spcPct val="0"/>
        </a:spcAft>
        <a:defRPr sz="4400">
          <a:solidFill>
            <a:schemeClr val="tx1"/>
          </a:solidFill>
          <a:latin typeface="Montserrat"/>
          <a:ea typeface="Roboto Condensed"/>
          <a:cs typeface="Roboto Condensed"/>
        </a:defRPr>
      </a:lvl3pPr>
      <a:lvl4pPr algn="l" rtl="0" eaLnBrk="0" fontAlgn="base" hangingPunct="0">
        <a:lnSpc>
          <a:spcPct val="90000"/>
        </a:lnSpc>
        <a:spcBef>
          <a:spcPct val="0"/>
        </a:spcBef>
        <a:spcAft>
          <a:spcPct val="0"/>
        </a:spcAft>
        <a:defRPr sz="4400">
          <a:solidFill>
            <a:schemeClr val="tx1"/>
          </a:solidFill>
          <a:latin typeface="Montserrat"/>
          <a:ea typeface="Roboto Condensed"/>
          <a:cs typeface="Roboto Condensed"/>
        </a:defRPr>
      </a:lvl4pPr>
      <a:lvl5pPr algn="l" rtl="0" eaLnBrk="0" fontAlgn="base" hangingPunct="0">
        <a:lnSpc>
          <a:spcPct val="90000"/>
        </a:lnSpc>
        <a:spcBef>
          <a:spcPct val="0"/>
        </a:spcBef>
        <a:spcAft>
          <a:spcPct val="0"/>
        </a:spcAft>
        <a:defRPr sz="4400">
          <a:solidFill>
            <a:schemeClr val="tx1"/>
          </a:solidFill>
          <a:latin typeface="Montserrat"/>
          <a:ea typeface="Roboto Condensed"/>
          <a:cs typeface="Roboto Condensed"/>
        </a:defRPr>
      </a:lvl5pPr>
      <a:lvl6pPr marL="457200" algn="l" rtl="0" fontAlgn="base">
        <a:lnSpc>
          <a:spcPct val="90000"/>
        </a:lnSpc>
        <a:spcBef>
          <a:spcPct val="0"/>
        </a:spcBef>
        <a:spcAft>
          <a:spcPct val="0"/>
        </a:spcAft>
        <a:defRPr sz="4400">
          <a:solidFill>
            <a:schemeClr val="tx1"/>
          </a:solidFill>
          <a:latin typeface="Montserrat"/>
          <a:ea typeface="Roboto Condensed"/>
          <a:cs typeface="Roboto Condensed"/>
        </a:defRPr>
      </a:lvl6pPr>
      <a:lvl7pPr marL="914400" algn="l" rtl="0" fontAlgn="base">
        <a:lnSpc>
          <a:spcPct val="90000"/>
        </a:lnSpc>
        <a:spcBef>
          <a:spcPct val="0"/>
        </a:spcBef>
        <a:spcAft>
          <a:spcPct val="0"/>
        </a:spcAft>
        <a:defRPr sz="4400">
          <a:solidFill>
            <a:schemeClr val="tx1"/>
          </a:solidFill>
          <a:latin typeface="Montserrat"/>
          <a:ea typeface="Roboto Condensed"/>
          <a:cs typeface="Roboto Condensed"/>
        </a:defRPr>
      </a:lvl7pPr>
      <a:lvl8pPr marL="1371600" algn="l" rtl="0" fontAlgn="base">
        <a:lnSpc>
          <a:spcPct val="90000"/>
        </a:lnSpc>
        <a:spcBef>
          <a:spcPct val="0"/>
        </a:spcBef>
        <a:spcAft>
          <a:spcPct val="0"/>
        </a:spcAft>
        <a:defRPr sz="4400">
          <a:solidFill>
            <a:schemeClr val="tx1"/>
          </a:solidFill>
          <a:latin typeface="Montserrat"/>
          <a:ea typeface="Roboto Condensed"/>
          <a:cs typeface="Roboto Condensed"/>
        </a:defRPr>
      </a:lvl8pPr>
      <a:lvl9pPr marL="1828800" algn="l" rtl="0" fontAlgn="base">
        <a:lnSpc>
          <a:spcPct val="90000"/>
        </a:lnSpc>
        <a:spcBef>
          <a:spcPct val="0"/>
        </a:spcBef>
        <a:spcAft>
          <a:spcPct val="0"/>
        </a:spcAft>
        <a:defRPr sz="4400">
          <a:solidFill>
            <a:schemeClr val="tx1"/>
          </a:solidFill>
          <a:latin typeface="Montserrat"/>
          <a:ea typeface="Roboto Condensed"/>
          <a:cs typeface="Roboto Condensed"/>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ontserrat" panose="00000500000000000000" pitchFamily="50" charset="-18"/>
          <a:ea typeface="Roboto Condensed" panose="02000000000000000000" pitchFamily="2" charset="0"/>
          <a:cs typeface="Roboto Condensed"/>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ontserrat" panose="00000500000000000000" pitchFamily="50" charset="-18"/>
          <a:ea typeface="Roboto Condensed" panose="02000000000000000000" pitchFamily="2" charset="0"/>
          <a:cs typeface="Roboto Condensed"/>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ontserrat" panose="00000500000000000000" pitchFamily="50" charset="-18"/>
          <a:ea typeface="Roboto Condensed" panose="02000000000000000000" pitchFamily="2" charset="0"/>
          <a:cs typeface="Roboto Condensed"/>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ontserrat" panose="00000500000000000000" pitchFamily="50" charset="-18"/>
          <a:ea typeface="Roboto Condensed" panose="02000000000000000000" pitchFamily="2" charset="0"/>
          <a:cs typeface="Roboto Condensed"/>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ontserrat" panose="00000500000000000000" pitchFamily="50" charset="-18"/>
          <a:ea typeface="Roboto Condensed" panose="02000000000000000000" pitchFamily="2" charset="0"/>
          <a:cs typeface="Roboto Condensed"/>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12.v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recensamantromania.ro/"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recensamantromania.ro/"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recensamantromania.ro/"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recensamantromania.ro/"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54B5E"/>
        </a:solidFill>
        <a:effectLst/>
      </p:bgPr>
    </p:bg>
    <p:spTree>
      <p:nvGrpSpPr>
        <p:cNvPr id="1" name=""/>
        <p:cNvGrpSpPr/>
        <p:nvPr/>
      </p:nvGrpSpPr>
      <p:grpSpPr>
        <a:xfrm>
          <a:off x="0" y="0"/>
          <a:ext cx="0" cy="0"/>
          <a:chOff x="0" y="0"/>
          <a:chExt cx="0" cy="0"/>
        </a:xfrm>
      </p:grpSpPr>
      <p:graphicFrame>
        <p:nvGraphicFramePr>
          <p:cNvPr id="12321" name="Object 33"/>
          <p:cNvGraphicFramePr>
            <a:graphicFrameLocks noChangeAspect="1"/>
          </p:cNvGraphicFramePr>
          <p:nvPr/>
        </p:nvGraphicFramePr>
        <p:xfrm>
          <a:off x="-11113" y="0"/>
          <a:ext cx="12217401" cy="6872288"/>
        </p:xfrm>
        <a:graphic>
          <a:graphicData uri="http://schemas.openxmlformats.org/presentationml/2006/ole">
            <mc:AlternateContent xmlns:mc="http://schemas.openxmlformats.org/markup-compatibility/2006">
              <mc:Choice xmlns:v="urn:schemas-microsoft-com:vml" Requires="v">
                <p:oleObj spid="_x0000_s12336" name="Acrobat Document" r:id="rId3" imgW="18648000" imgH="10497600" progId="AcroExch.Document.DC">
                  <p:embed/>
                </p:oleObj>
              </mc:Choice>
              <mc:Fallback>
                <p:oleObj name="Acrobat Document" r:id="rId3" imgW="18648000" imgH="10497600" progId="AcroExch.Document.DC">
                  <p:embed/>
                  <p:pic>
                    <p:nvPicPr>
                      <p:cNvPr id="0"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3" y="0"/>
                        <a:ext cx="12217401" cy="6872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323" name="Picture 11"/>
          <p:cNvPicPr>
            <a:picLocks noChangeAspect="1"/>
          </p:cNvPicPr>
          <p:nvPr/>
        </p:nvPicPr>
        <p:blipFill>
          <a:blip r:embed="rId5"/>
          <a:srcRect/>
          <a:stretch>
            <a:fillRect/>
          </a:stretch>
        </p:blipFill>
        <p:spPr bwMode="auto">
          <a:xfrm>
            <a:off x="857250" y="809625"/>
            <a:ext cx="3956050" cy="950913"/>
          </a:xfrm>
          <a:prstGeom prst="rect">
            <a:avLst/>
          </a:prstGeom>
          <a:noFill/>
          <a:ln w="9525">
            <a:noFill/>
            <a:miter lim="800000"/>
            <a:headEnd/>
            <a:tailEnd/>
          </a:ln>
        </p:spPr>
      </p:pic>
      <p:sp>
        <p:nvSpPr>
          <p:cNvPr id="14" name="Right Triangle 13"/>
          <p:cNvSpPr/>
          <p:nvPr/>
        </p:nvSpPr>
        <p:spPr>
          <a:xfrm>
            <a:off x="0" y="5157788"/>
            <a:ext cx="1852613" cy="1700212"/>
          </a:xfrm>
          <a:prstGeom prst="rtTriangle">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325" name="TextBox 16"/>
          <p:cNvSpPr txBox="1">
            <a:spLocks noChangeArrowheads="1"/>
          </p:cNvSpPr>
          <p:nvPr/>
        </p:nvSpPr>
        <p:spPr bwMode="auto">
          <a:xfrm>
            <a:off x="1612998" y="2720975"/>
            <a:ext cx="8219878" cy="707886"/>
          </a:xfrm>
          <a:prstGeom prst="rect">
            <a:avLst/>
          </a:prstGeom>
          <a:noFill/>
          <a:ln w="9525">
            <a:noFill/>
            <a:miter lim="800000"/>
            <a:headEnd/>
            <a:tailEnd/>
          </a:ln>
        </p:spPr>
        <p:txBody>
          <a:bodyPr wrap="none">
            <a:spAutoFit/>
          </a:bodyPr>
          <a:lstStyle/>
          <a:p>
            <a:pPr algn="ctr"/>
            <a:r>
              <a:rPr lang="ro-RO" sz="4000" b="1" dirty="0">
                <a:solidFill>
                  <a:schemeClr val="bg1"/>
                </a:solidFill>
                <a:latin typeface="+mj-lt"/>
              </a:rPr>
              <a:t>Recensământul</a:t>
            </a:r>
            <a:r>
              <a:rPr lang="en-US" sz="4000" b="1" dirty="0">
                <a:solidFill>
                  <a:schemeClr val="bg1"/>
                </a:solidFill>
                <a:latin typeface="+mj-lt"/>
              </a:rPr>
              <a:t> </a:t>
            </a:r>
            <a:r>
              <a:rPr lang="en-US" sz="4000" b="1" dirty="0" err="1">
                <a:solidFill>
                  <a:schemeClr val="bg1"/>
                </a:solidFill>
                <a:latin typeface="+mj-lt"/>
              </a:rPr>
              <a:t>Popula</a:t>
            </a:r>
            <a:r>
              <a:rPr lang="ro-RO" sz="4000" b="1" dirty="0">
                <a:solidFill>
                  <a:schemeClr val="bg1"/>
                </a:solidFill>
                <a:latin typeface="+mj-lt"/>
              </a:rPr>
              <a:t>ţ</a:t>
            </a:r>
            <a:r>
              <a:rPr lang="en-US" sz="4000" b="1" dirty="0" err="1">
                <a:solidFill>
                  <a:schemeClr val="bg1"/>
                </a:solidFill>
                <a:latin typeface="+mj-lt"/>
              </a:rPr>
              <a:t>iei</a:t>
            </a:r>
            <a:r>
              <a:rPr lang="en-US" sz="4000" b="1" dirty="0">
                <a:solidFill>
                  <a:schemeClr val="bg1"/>
                </a:solidFill>
                <a:latin typeface="+mj-lt"/>
              </a:rPr>
              <a:t> </a:t>
            </a:r>
            <a:r>
              <a:rPr lang="ro-RO" sz="4000" b="1" dirty="0">
                <a:solidFill>
                  <a:schemeClr val="bg1"/>
                </a:solidFill>
                <a:latin typeface="+mj-lt"/>
              </a:rPr>
              <a:t>ş</a:t>
            </a:r>
            <a:r>
              <a:rPr lang="en-US" sz="4000" b="1" dirty="0" err="1">
                <a:solidFill>
                  <a:schemeClr val="bg1"/>
                </a:solidFill>
                <a:latin typeface="+mj-lt"/>
              </a:rPr>
              <a:t>i</a:t>
            </a:r>
            <a:r>
              <a:rPr lang="en-US" sz="4000" b="1" dirty="0">
                <a:solidFill>
                  <a:schemeClr val="bg1"/>
                </a:solidFill>
                <a:latin typeface="+mj-lt"/>
              </a:rPr>
              <a:t> </a:t>
            </a:r>
            <a:r>
              <a:rPr lang="en-US" sz="4000" b="1" dirty="0" err="1">
                <a:solidFill>
                  <a:schemeClr val="bg1"/>
                </a:solidFill>
                <a:latin typeface="+mj-lt"/>
              </a:rPr>
              <a:t>Locuin</a:t>
            </a:r>
            <a:r>
              <a:rPr lang="ro-RO" sz="4000" b="1" dirty="0">
                <a:solidFill>
                  <a:schemeClr val="bg1"/>
                </a:solidFill>
                <a:latin typeface="+mj-lt"/>
              </a:rPr>
              <a:t>ţ</a:t>
            </a:r>
            <a:r>
              <a:rPr lang="en-US" sz="4000" b="1" dirty="0" err="1">
                <a:solidFill>
                  <a:schemeClr val="bg1"/>
                </a:solidFill>
                <a:latin typeface="+mj-lt"/>
              </a:rPr>
              <a:t>elor</a:t>
            </a:r>
            <a:endParaRPr lang="ro-RO" sz="4000" b="1" dirty="0">
              <a:solidFill>
                <a:schemeClr val="bg1"/>
              </a:solidFill>
              <a:latin typeface="+mj-lt"/>
            </a:endParaRPr>
          </a:p>
        </p:txBody>
      </p:sp>
      <p:sp>
        <p:nvSpPr>
          <p:cNvPr id="12326" name="TextBox 17"/>
          <p:cNvSpPr txBox="1">
            <a:spLocks noChangeArrowheads="1"/>
          </p:cNvSpPr>
          <p:nvPr/>
        </p:nvSpPr>
        <p:spPr bwMode="auto">
          <a:xfrm>
            <a:off x="6082908" y="4319588"/>
            <a:ext cx="3725059" cy="1292662"/>
          </a:xfrm>
          <a:prstGeom prst="rect">
            <a:avLst/>
          </a:prstGeom>
          <a:noFill/>
          <a:ln w="9525">
            <a:noFill/>
            <a:miter lim="800000"/>
            <a:headEnd/>
            <a:tailEnd/>
          </a:ln>
        </p:spPr>
        <p:txBody>
          <a:bodyPr wrap="none">
            <a:spAutoFit/>
          </a:bodyPr>
          <a:lstStyle/>
          <a:p>
            <a:pPr algn="ctr"/>
            <a:r>
              <a:rPr lang="en-US" sz="2400" b="1" dirty="0">
                <a:solidFill>
                  <a:schemeClr val="bg1"/>
                </a:solidFill>
                <a:latin typeface="+mj-lt"/>
                <a:ea typeface="Roboto Condensed"/>
                <a:cs typeface="Roboto"/>
              </a:rPr>
              <a:t>Dana </a:t>
            </a:r>
            <a:r>
              <a:rPr lang="ro-RO" sz="2400" b="1" dirty="0">
                <a:solidFill>
                  <a:schemeClr val="bg1"/>
                </a:solidFill>
                <a:latin typeface="+mj-lt"/>
                <a:ea typeface="Roboto Condensed"/>
                <a:cs typeface="Roboto"/>
              </a:rPr>
              <a:t>PAŞC</a:t>
            </a:r>
            <a:endParaRPr lang="en-GB" sz="2400" b="1" dirty="0">
              <a:solidFill>
                <a:schemeClr val="bg1"/>
              </a:solidFill>
              <a:latin typeface="+mj-lt"/>
              <a:ea typeface="Roboto Condensed"/>
              <a:cs typeface="Roboto"/>
            </a:endParaRPr>
          </a:p>
          <a:p>
            <a:pPr algn="ctr"/>
            <a:r>
              <a:rPr lang="en-US" dirty="0">
                <a:solidFill>
                  <a:schemeClr val="bg1"/>
                </a:solidFill>
                <a:latin typeface="+mj-lt"/>
                <a:ea typeface="Roboto Condensed"/>
                <a:cs typeface="Roboto"/>
              </a:rPr>
              <a:t>Director </a:t>
            </a:r>
            <a:r>
              <a:rPr lang="ro-RO" dirty="0">
                <a:solidFill>
                  <a:schemeClr val="bg1"/>
                </a:solidFill>
                <a:latin typeface="+mj-lt"/>
                <a:ea typeface="Roboto Condensed"/>
                <a:cs typeface="Roboto"/>
              </a:rPr>
              <a:t>E</a:t>
            </a:r>
            <a:r>
              <a:rPr lang="en-US" dirty="0" err="1">
                <a:solidFill>
                  <a:schemeClr val="bg1"/>
                </a:solidFill>
                <a:latin typeface="+mj-lt"/>
                <a:ea typeface="Roboto Condensed"/>
                <a:cs typeface="Roboto"/>
              </a:rPr>
              <a:t>xecutiv</a:t>
            </a:r>
            <a:r>
              <a:rPr lang="en-US" dirty="0">
                <a:solidFill>
                  <a:schemeClr val="bg1"/>
                </a:solidFill>
                <a:latin typeface="+mj-lt"/>
                <a:ea typeface="Roboto Condensed"/>
                <a:cs typeface="Roboto"/>
              </a:rPr>
              <a:t> </a:t>
            </a:r>
          </a:p>
          <a:p>
            <a:pPr algn="ctr"/>
            <a:r>
              <a:rPr lang="en-US" dirty="0" err="1">
                <a:solidFill>
                  <a:schemeClr val="bg1"/>
                </a:solidFill>
                <a:latin typeface="+mj-lt"/>
                <a:ea typeface="Roboto Condensed"/>
                <a:cs typeface="Roboto"/>
              </a:rPr>
              <a:t>Direcția</a:t>
            </a:r>
            <a:r>
              <a:rPr lang="en-US" dirty="0">
                <a:solidFill>
                  <a:schemeClr val="bg1"/>
                </a:solidFill>
                <a:latin typeface="+mj-lt"/>
                <a:ea typeface="Roboto Condensed"/>
                <a:cs typeface="Roboto"/>
              </a:rPr>
              <a:t> </a:t>
            </a:r>
            <a:r>
              <a:rPr lang="en-US" dirty="0" err="1">
                <a:solidFill>
                  <a:schemeClr val="bg1"/>
                </a:solidFill>
                <a:latin typeface="+mj-lt"/>
                <a:ea typeface="Roboto Condensed"/>
                <a:cs typeface="Roboto"/>
              </a:rPr>
              <a:t>Județeană</a:t>
            </a:r>
            <a:r>
              <a:rPr lang="en-US" dirty="0">
                <a:solidFill>
                  <a:schemeClr val="bg1"/>
                </a:solidFill>
                <a:latin typeface="+mj-lt"/>
                <a:ea typeface="Roboto Condensed"/>
                <a:cs typeface="Roboto"/>
              </a:rPr>
              <a:t> de </a:t>
            </a:r>
            <a:r>
              <a:rPr lang="en-US" dirty="0" err="1">
                <a:solidFill>
                  <a:schemeClr val="bg1"/>
                </a:solidFill>
                <a:latin typeface="+mj-lt"/>
                <a:ea typeface="Roboto Condensed"/>
                <a:cs typeface="Roboto"/>
              </a:rPr>
              <a:t>Statistică</a:t>
            </a:r>
            <a:r>
              <a:rPr lang="en-US" dirty="0">
                <a:solidFill>
                  <a:schemeClr val="bg1"/>
                </a:solidFill>
                <a:latin typeface="+mj-lt"/>
                <a:ea typeface="Roboto Condensed"/>
                <a:cs typeface="Roboto"/>
              </a:rPr>
              <a:t> </a:t>
            </a:r>
            <a:r>
              <a:rPr lang="ro-RO" dirty="0">
                <a:solidFill>
                  <a:schemeClr val="bg1"/>
                </a:solidFill>
                <a:latin typeface="+mj-lt"/>
                <a:ea typeface="Roboto Condensed"/>
                <a:cs typeface="Roboto"/>
              </a:rPr>
              <a:t>BIHOR</a:t>
            </a:r>
          </a:p>
          <a:p>
            <a:pPr algn="ctr"/>
            <a:r>
              <a:rPr lang="ro-RO" dirty="0">
                <a:solidFill>
                  <a:schemeClr val="bg1"/>
                </a:solidFill>
                <a:latin typeface="+mj-lt"/>
                <a:ea typeface="Roboto Condensed"/>
                <a:cs typeface="Roboto"/>
              </a:rPr>
              <a:t>Conducător UJIR</a:t>
            </a:r>
            <a:r>
              <a:rPr lang="en-US" dirty="0">
                <a:solidFill>
                  <a:schemeClr val="bg1"/>
                </a:solidFill>
                <a:latin typeface="+mj-lt"/>
                <a:ea typeface="Roboto Condensed"/>
                <a:cs typeface="Roboto"/>
              </a:rPr>
              <a:t> </a:t>
            </a:r>
          </a:p>
        </p:txBody>
      </p:sp>
      <p:pic>
        <p:nvPicPr>
          <p:cNvPr id="8" name="Picture 7">
            <a:extLst>
              <a:ext uri="{FF2B5EF4-FFF2-40B4-BE49-F238E27FC236}">
                <a16:creationId xmlns:a16="http://schemas.microsoft.com/office/drawing/2014/main" id="{FF79E7A1-CAB0-4B11-99D1-402873A282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19590" y="814570"/>
            <a:ext cx="2453210" cy="70325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p:cNvSpPr>
            <a:spLocks noGrp="1"/>
          </p:cNvSpPr>
          <p:nvPr>
            <p:ph type="title"/>
          </p:nvPr>
        </p:nvSpPr>
        <p:spPr>
          <a:xfrm>
            <a:off x="1176338" y="1330325"/>
            <a:ext cx="10515600" cy="1100138"/>
          </a:xfrm>
        </p:spPr>
        <p:txBody>
          <a:bodyPr/>
          <a:lstStyle/>
          <a:p>
            <a:r>
              <a:rPr lang="ro-RO" dirty="0">
                <a:latin typeface="+mj-lt"/>
                <a:ea typeface="Roboto Condensed"/>
              </a:rPr>
              <a:t>Personalul de recensământ din teritoriu</a:t>
            </a:r>
            <a:endParaRPr lang="en-GB" dirty="0">
              <a:latin typeface="+mj-lt"/>
              <a:ea typeface="Roboto Condensed"/>
            </a:endParaRPr>
          </a:p>
        </p:txBody>
      </p:sp>
      <p:sp>
        <p:nvSpPr>
          <p:cNvPr id="125954" name="Content Placeholder 2"/>
          <p:cNvSpPr>
            <a:spLocks noGrp="1"/>
          </p:cNvSpPr>
          <p:nvPr>
            <p:ph idx="1"/>
          </p:nvPr>
        </p:nvSpPr>
        <p:spPr>
          <a:xfrm>
            <a:off x="1176338" y="2246313"/>
            <a:ext cx="10142150" cy="4344058"/>
          </a:xfrm>
        </p:spPr>
        <p:txBody>
          <a:bodyPr/>
          <a:lstStyle/>
          <a:p>
            <a:pPr algn="just">
              <a:buFont typeface="Wingdings" pitchFamily="2" charset="2"/>
              <a:buChar char="Ø"/>
            </a:pPr>
            <a:r>
              <a:rPr lang="ro-RO" sz="2000" dirty="0">
                <a:latin typeface="+mj-lt"/>
                <a:ea typeface="Roboto Condensed"/>
              </a:rPr>
              <a:t>Este format din:</a:t>
            </a:r>
            <a:endParaRPr lang="en-GB" sz="2000" dirty="0">
              <a:latin typeface="+mj-lt"/>
              <a:ea typeface="Roboto Condensed"/>
            </a:endParaRPr>
          </a:p>
          <a:p>
            <a:pPr lvl="2" algn="just">
              <a:buFont typeface="Wingdings" pitchFamily="2" charset="2"/>
              <a:buChar char="Ø"/>
            </a:pPr>
            <a:r>
              <a:rPr lang="ro-RO" dirty="0">
                <a:latin typeface="+mj-lt"/>
                <a:ea typeface="Roboto Condensed"/>
              </a:rPr>
              <a:t>Recenzori</a:t>
            </a:r>
            <a:r>
              <a:rPr lang="en-GB" dirty="0">
                <a:latin typeface="+mj-lt"/>
                <a:ea typeface="Roboto Condensed"/>
              </a:rPr>
              <a:t>;</a:t>
            </a:r>
          </a:p>
          <a:p>
            <a:pPr lvl="2" algn="just">
              <a:buFont typeface="Wingdings" pitchFamily="2" charset="2"/>
              <a:buChar char="Ø"/>
            </a:pPr>
            <a:r>
              <a:rPr lang="ro-RO" dirty="0">
                <a:latin typeface="+mj-lt"/>
                <a:ea typeface="Roboto Condensed"/>
              </a:rPr>
              <a:t>Recenzori şefi</a:t>
            </a:r>
            <a:r>
              <a:rPr lang="en-GB" dirty="0">
                <a:latin typeface="+mj-lt"/>
                <a:ea typeface="Roboto Condensed"/>
              </a:rPr>
              <a:t>;</a:t>
            </a:r>
          </a:p>
          <a:p>
            <a:pPr lvl="2" algn="just">
              <a:buFont typeface="Wingdings" pitchFamily="2" charset="2"/>
              <a:buChar char="Ø"/>
            </a:pPr>
            <a:r>
              <a:rPr lang="ro-RO" dirty="0">
                <a:latin typeface="+mj-lt"/>
                <a:ea typeface="Roboto Condensed"/>
              </a:rPr>
              <a:t>Recenzori pentru autorecenzare asistată</a:t>
            </a:r>
            <a:r>
              <a:rPr lang="en-GB" dirty="0">
                <a:latin typeface="+mj-lt"/>
                <a:ea typeface="Roboto Condensed"/>
              </a:rPr>
              <a:t>;</a:t>
            </a:r>
            <a:r>
              <a:rPr lang="ro-RO" dirty="0">
                <a:latin typeface="+mj-lt"/>
                <a:ea typeface="Roboto Condensed"/>
              </a:rPr>
              <a:t> </a:t>
            </a:r>
            <a:endParaRPr lang="en-GB" dirty="0">
              <a:latin typeface="+mj-lt"/>
              <a:ea typeface="Roboto Condensed"/>
            </a:endParaRPr>
          </a:p>
          <a:p>
            <a:pPr lvl="2" algn="just">
              <a:buFont typeface="Wingdings" pitchFamily="2" charset="2"/>
              <a:buChar char="Ø"/>
            </a:pPr>
            <a:r>
              <a:rPr lang="ro-RO" dirty="0">
                <a:latin typeface="+mj-lt"/>
                <a:ea typeface="Roboto Condensed"/>
              </a:rPr>
              <a:t>Coordonatori la nivel de municipiu, oraş, comună</a:t>
            </a:r>
            <a:r>
              <a:rPr lang="en-GB" dirty="0">
                <a:latin typeface="+mj-lt"/>
                <a:ea typeface="Roboto Condensed"/>
              </a:rPr>
              <a:t>.</a:t>
            </a:r>
          </a:p>
          <a:p>
            <a:pPr algn="just">
              <a:buFont typeface="Wingdings" pitchFamily="2" charset="2"/>
              <a:buChar char="Ø"/>
            </a:pPr>
            <a:r>
              <a:rPr lang="ro-RO" sz="2000" dirty="0">
                <a:latin typeface="+mj-lt"/>
                <a:ea typeface="Roboto Condensed"/>
              </a:rPr>
              <a:t>Este recrutat de către primării, testat şi selectat de către UJIR Bihor şi angajat/plătit de către primării (plata se va face de la bugetele UAT-urilor, din sume defalcate din taxa pe valoarea adăugată pentru echilibrarea bugetelor locale, aprobate cu această destinație în anexa la legea bugetului de stat, după aprobarea hotărârii Guvernului privind repartizarea sumelor pe UAT-uri).</a:t>
            </a:r>
            <a:endParaRPr lang="en-GB" sz="2000" dirty="0">
              <a:latin typeface="+mj-lt"/>
              <a:ea typeface="Roboto Condensed"/>
            </a:endParaRPr>
          </a:p>
        </p:txBody>
      </p:sp>
      <p:pic>
        <p:nvPicPr>
          <p:cNvPr id="5" name="Picture 4">
            <a:extLst>
              <a:ext uri="{FF2B5EF4-FFF2-40B4-BE49-F238E27FC236}">
                <a16:creationId xmlns:a16="http://schemas.microsoft.com/office/drawing/2014/main" id="{FF79E7A1-CAB0-4B11-99D1-402873A282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3390" y="733440"/>
            <a:ext cx="2453210" cy="703253"/>
          </a:xfrm>
          <a:prstGeom prst="rect">
            <a:avLst/>
          </a:prstGeom>
        </p:spPr>
      </p:pic>
    </p:spTree>
    <p:extLst>
      <p:ext uri="{BB962C8B-B14F-4D97-AF65-F5344CB8AC3E}">
        <p14:creationId xmlns:p14="http://schemas.microsoft.com/office/powerpoint/2010/main" val="384719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Content Placeholder 2"/>
          <p:cNvSpPr>
            <a:spLocks noGrp="1"/>
          </p:cNvSpPr>
          <p:nvPr>
            <p:ph idx="1"/>
          </p:nvPr>
        </p:nvSpPr>
        <p:spPr>
          <a:xfrm>
            <a:off x="1211263" y="2252663"/>
            <a:ext cx="10039350" cy="4333875"/>
          </a:xfrm>
        </p:spPr>
        <p:txBody>
          <a:bodyPr/>
          <a:lstStyle/>
          <a:p>
            <a:pPr algn="just">
              <a:buFont typeface="Wingdings" pitchFamily="2" charset="2"/>
              <a:buChar char="Ø"/>
            </a:pPr>
            <a:r>
              <a:rPr lang="ro-RO" sz="2100" dirty="0">
                <a:latin typeface="+mj-lt"/>
                <a:ea typeface="Roboto Condensed"/>
              </a:rPr>
              <a:t>Este recrutat din rândul personalului din primării, instituţiile prefectului, consiliile judeţene, instituţii deconcentrate, al personalului didactic, al specialiştilor în economie, informatică şi în alte domenii, precum şi din rândul pensionarilor, studenţilor şi al altor persoane, având </a:t>
            </a:r>
            <a:r>
              <a:rPr lang="en-US" sz="2100" dirty="0">
                <a:latin typeface="+mj-lt"/>
                <a:ea typeface="Roboto Condensed"/>
              </a:rPr>
              <a:t>18 </a:t>
            </a:r>
            <a:r>
              <a:rPr lang="en-US" sz="2100" dirty="0" err="1">
                <a:latin typeface="+mj-lt"/>
                <a:ea typeface="Roboto Condensed"/>
              </a:rPr>
              <a:t>ani</a:t>
            </a:r>
            <a:r>
              <a:rPr lang="en-US" sz="2100" dirty="0">
                <a:latin typeface="+mj-lt"/>
                <a:ea typeface="Roboto Condensed"/>
              </a:rPr>
              <a:t> </a:t>
            </a:r>
            <a:r>
              <a:rPr lang="ro-RO" sz="2100" dirty="0">
                <a:latin typeface="+mj-lt"/>
                <a:ea typeface="Roboto Condensed"/>
              </a:rPr>
              <a:t>î</a:t>
            </a:r>
            <a:r>
              <a:rPr lang="en-US" sz="2100" dirty="0" err="1">
                <a:latin typeface="+mj-lt"/>
                <a:ea typeface="Roboto Condensed"/>
              </a:rPr>
              <a:t>mplini</a:t>
            </a:r>
            <a:r>
              <a:rPr lang="ro-RO" sz="2100" dirty="0">
                <a:latin typeface="+mj-lt"/>
                <a:ea typeface="Roboto Condensed"/>
              </a:rPr>
              <a:t>ţi</a:t>
            </a:r>
            <a:r>
              <a:rPr lang="en-US" sz="2100" dirty="0">
                <a:latin typeface="+mj-lt"/>
                <a:ea typeface="Roboto Condensed"/>
              </a:rPr>
              <a:t>, </a:t>
            </a:r>
            <a:r>
              <a:rPr lang="ro-RO" sz="2100" dirty="0">
                <a:latin typeface="+mj-lt"/>
                <a:ea typeface="Roboto Condensed"/>
              </a:rPr>
              <a:t>cel puţin studii medii absolvite</a:t>
            </a:r>
            <a:r>
              <a:rPr lang="en-US" sz="2100" dirty="0">
                <a:latin typeface="+mj-lt"/>
                <a:ea typeface="Roboto Condensed"/>
              </a:rPr>
              <a:t>, f</a:t>
            </a:r>
            <a:r>
              <a:rPr lang="ro-RO" sz="2100" dirty="0">
                <a:latin typeface="+mj-lt"/>
                <a:ea typeface="Roboto Condensed"/>
              </a:rPr>
              <a:t>ă</a:t>
            </a:r>
            <a:r>
              <a:rPr lang="en-US" sz="2100" dirty="0">
                <a:latin typeface="+mj-lt"/>
                <a:ea typeface="Roboto Condensed"/>
              </a:rPr>
              <a:t>r</a:t>
            </a:r>
            <a:r>
              <a:rPr lang="ro-RO" sz="2100" dirty="0">
                <a:latin typeface="+mj-lt"/>
                <a:ea typeface="Roboto Condensed"/>
              </a:rPr>
              <a:t>ă</a:t>
            </a:r>
            <a:r>
              <a:rPr lang="en-US" sz="2100" dirty="0">
                <a:latin typeface="+mj-lt"/>
                <a:ea typeface="Roboto Condensed"/>
              </a:rPr>
              <a:t> </a:t>
            </a:r>
            <a:r>
              <a:rPr lang="en-US" sz="2100" dirty="0" err="1">
                <a:latin typeface="+mj-lt"/>
                <a:ea typeface="Roboto Condensed"/>
              </a:rPr>
              <a:t>cazier</a:t>
            </a:r>
            <a:r>
              <a:rPr lang="en-US" sz="2100" dirty="0">
                <a:latin typeface="+mj-lt"/>
                <a:ea typeface="Roboto Condensed"/>
              </a:rPr>
              <a:t> </a:t>
            </a:r>
            <a:r>
              <a:rPr lang="en-US" sz="2100" dirty="0" err="1">
                <a:latin typeface="+mj-lt"/>
                <a:ea typeface="Roboto Condensed"/>
              </a:rPr>
              <a:t>judiciar</a:t>
            </a:r>
            <a:r>
              <a:rPr lang="ro-RO" sz="2100" dirty="0">
                <a:latin typeface="+mj-lt"/>
                <a:ea typeface="Roboto Condensed"/>
              </a:rPr>
              <a:t>.</a:t>
            </a:r>
            <a:endParaRPr lang="en-GB" sz="2100" dirty="0">
              <a:latin typeface="+mj-lt"/>
              <a:ea typeface="Roboto Condensed"/>
            </a:endParaRPr>
          </a:p>
          <a:p>
            <a:pPr algn="just">
              <a:buFont typeface="Wingdings" pitchFamily="2" charset="2"/>
              <a:buChar char="Ø"/>
            </a:pPr>
            <a:r>
              <a:rPr lang="ro-RO" sz="2100" dirty="0">
                <a:latin typeface="+mj-lt"/>
                <a:ea typeface="Roboto Condensed"/>
              </a:rPr>
              <a:t>Conform prevederilor OUG nr. 19/2020, modificată prin Legea nr.16/13.01.2022 (art. 48 alin. 3 şi alin 3</a:t>
            </a:r>
            <a:r>
              <a:rPr lang="ro-RO" sz="2100" baseline="30000" dirty="0">
                <a:latin typeface="+mj-lt"/>
                <a:ea typeface="Roboto Condensed"/>
              </a:rPr>
              <a:t>1</a:t>
            </a:r>
            <a:r>
              <a:rPr lang="ro-RO" sz="2100" dirty="0">
                <a:latin typeface="+mj-lt"/>
                <a:ea typeface="Roboto Condensed"/>
              </a:rPr>
              <a:t>), persoanele care ocupă funcţii publice (cu excepţia funcţionarilor publici cu statut special – poliţişti) şi personalul contractual din cadrul autorităţilor şi instituţiilor publice, inclusiv persoanele care intră în componenţa comisiilor de recensământ judeţene, municipale, orăşeneşti şi comunale, pot face parte din personalul de recensământ din teritoriu, fără ca în acest fel să se afle în situaţie de incompatibilitate şi conflict de interese.</a:t>
            </a:r>
            <a:endParaRPr lang="en-GB" sz="2100" dirty="0">
              <a:latin typeface="+mj-lt"/>
              <a:ea typeface="Roboto Condensed"/>
            </a:endParaRPr>
          </a:p>
        </p:txBody>
      </p:sp>
      <p:sp>
        <p:nvSpPr>
          <p:cNvPr id="126978" name="Title 1"/>
          <p:cNvSpPr>
            <a:spLocks noGrp="1"/>
          </p:cNvSpPr>
          <p:nvPr>
            <p:ph type="title"/>
          </p:nvPr>
        </p:nvSpPr>
        <p:spPr>
          <a:xfrm>
            <a:off x="1211263" y="1338263"/>
            <a:ext cx="10515600" cy="1100137"/>
          </a:xfrm>
        </p:spPr>
        <p:txBody>
          <a:bodyPr/>
          <a:lstStyle/>
          <a:p>
            <a:r>
              <a:rPr lang="ro-RO" dirty="0">
                <a:latin typeface="+mj-lt"/>
                <a:ea typeface="Roboto Condensed"/>
              </a:rPr>
              <a:t>Personalul de recensământ din teritoriu</a:t>
            </a:r>
            <a:endParaRPr lang="en-GB" dirty="0">
              <a:latin typeface="+mj-lt"/>
              <a:ea typeface="Roboto Condensed"/>
            </a:endParaRPr>
          </a:p>
        </p:txBody>
      </p:sp>
      <p:pic>
        <p:nvPicPr>
          <p:cNvPr id="5" name="Picture 4">
            <a:extLst>
              <a:ext uri="{FF2B5EF4-FFF2-40B4-BE49-F238E27FC236}">
                <a16:creationId xmlns:a16="http://schemas.microsoft.com/office/drawing/2014/main" id="{FF79E7A1-CAB0-4B11-99D1-402873A282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1490" y="740584"/>
            <a:ext cx="2453210" cy="703253"/>
          </a:xfrm>
          <a:prstGeom prst="rect">
            <a:avLst/>
          </a:prstGeom>
        </p:spPr>
      </p:pic>
    </p:spTree>
    <p:extLst>
      <p:ext uri="{BB962C8B-B14F-4D97-AF65-F5344CB8AC3E}">
        <p14:creationId xmlns:p14="http://schemas.microsoft.com/office/powerpoint/2010/main" val="1267358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1"/>
          <p:cNvSpPr>
            <a:spLocks noGrp="1"/>
          </p:cNvSpPr>
          <p:nvPr>
            <p:ph type="title"/>
          </p:nvPr>
        </p:nvSpPr>
        <p:spPr>
          <a:xfrm>
            <a:off x="1149350" y="1668463"/>
            <a:ext cx="10515600" cy="1100137"/>
          </a:xfrm>
        </p:spPr>
        <p:txBody>
          <a:bodyPr/>
          <a:lstStyle/>
          <a:p>
            <a:r>
              <a:rPr lang="ro-RO" dirty="0">
                <a:latin typeface="+mj-lt"/>
                <a:ea typeface="Roboto Condensed"/>
              </a:rPr>
              <a:t>Autorecenzarea asistată</a:t>
            </a:r>
            <a:br>
              <a:rPr lang="en-GB" dirty="0">
                <a:latin typeface="+mj-lt"/>
                <a:ea typeface="Roboto Condensed"/>
              </a:rPr>
            </a:br>
            <a:endParaRPr lang="en-GB" dirty="0">
              <a:latin typeface="+mj-lt"/>
              <a:ea typeface="Roboto Condensed"/>
            </a:endParaRPr>
          </a:p>
        </p:txBody>
      </p:sp>
      <p:sp>
        <p:nvSpPr>
          <p:cNvPr id="124930" name="Content Placeholder 2"/>
          <p:cNvSpPr>
            <a:spLocks noGrp="1"/>
          </p:cNvSpPr>
          <p:nvPr>
            <p:ph idx="1"/>
          </p:nvPr>
        </p:nvSpPr>
        <p:spPr>
          <a:xfrm>
            <a:off x="1149350" y="2498725"/>
            <a:ext cx="9990718" cy="3532188"/>
          </a:xfrm>
        </p:spPr>
        <p:txBody>
          <a:bodyPr/>
          <a:lstStyle/>
          <a:p>
            <a:pPr algn="just">
              <a:buFont typeface="Wingdings" pitchFamily="2" charset="2"/>
              <a:buChar char="Ø"/>
            </a:pPr>
            <a:r>
              <a:rPr lang="ro-RO" sz="2400" dirty="0">
                <a:latin typeface="+mj-lt"/>
                <a:ea typeface="Roboto Condensed"/>
              </a:rPr>
              <a:t>Autorecenzarea asistată se realizează de către un recenzor, pe echipamente (tablete) puse la dispoziţie de către UJIR Bihor. Recenzorul pentru autorecenzare asistată îşi va desfăşura activitatea în spaţii special amenajate de către primării. </a:t>
            </a:r>
            <a:r>
              <a:rPr lang="ro-RO" sz="2400" b="1" dirty="0">
                <a:latin typeface="+mj-lt"/>
                <a:ea typeface="Roboto Condensed"/>
              </a:rPr>
              <a:t>Fiecare recenzor pentru autorecenzare asistată va avea două tablete.</a:t>
            </a:r>
            <a:endParaRPr lang="en-GB" sz="2400" dirty="0">
              <a:latin typeface="+mj-lt"/>
              <a:ea typeface="Roboto Condensed"/>
            </a:endParaRPr>
          </a:p>
          <a:p>
            <a:pPr>
              <a:buFont typeface="Wingdings" pitchFamily="2" charset="2"/>
              <a:buChar char="Ø"/>
            </a:pPr>
            <a:r>
              <a:rPr lang="ro-RO" sz="2400" dirty="0">
                <a:latin typeface="+mj-lt"/>
                <a:ea typeface="Roboto Condensed"/>
              </a:rPr>
              <a:t>Numărul de recenzori de autorecenzare asistată la nivel de UAT este stabilit în funcţie de dimensiunea UAT-ului, conform populaţiei ţintă estimate de INS la data de 1 decembrie 2021, publicată pe </a:t>
            </a:r>
            <a:r>
              <a:rPr lang="ro-RO" sz="2400" u="sng" dirty="0">
                <a:latin typeface="+mj-lt"/>
                <a:ea typeface="Roboto Condensed"/>
                <a:hlinkClick r:id="rId2"/>
              </a:rPr>
              <a:t>www.recensamantromania.ro</a:t>
            </a:r>
            <a:r>
              <a:rPr lang="ro-RO" sz="2400" dirty="0">
                <a:latin typeface="+mj-lt"/>
                <a:ea typeface="Roboto Condensed"/>
              </a:rPr>
              <a:t>, potrivit instrucţiunilor Unităţii de Coordonare şi Implementare a Recensământului (UCIR).</a:t>
            </a:r>
            <a:endParaRPr lang="en-GB" sz="2400" dirty="0">
              <a:latin typeface="+mj-lt"/>
              <a:ea typeface="Roboto Condensed"/>
            </a:endParaRPr>
          </a:p>
          <a:p>
            <a:pPr algn="just">
              <a:buFont typeface="Wingdings" pitchFamily="2" charset="2"/>
              <a:buChar char="Ø"/>
            </a:pPr>
            <a:endParaRPr lang="en-GB" dirty="0">
              <a:latin typeface="Montserrat"/>
              <a:ea typeface="Roboto Condensed"/>
            </a:endParaRPr>
          </a:p>
        </p:txBody>
      </p:sp>
      <p:pic>
        <p:nvPicPr>
          <p:cNvPr id="5" name="Picture 4">
            <a:extLst>
              <a:ext uri="{FF2B5EF4-FFF2-40B4-BE49-F238E27FC236}">
                <a16:creationId xmlns:a16="http://schemas.microsoft.com/office/drawing/2014/main" id="{FF79E7A1-CAB0-4B11-99D1-402873A282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4990" y="738370"/>
            <a:ext cx="2453210" cy="70325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839" y="1150667"/>
            <a:ext cx="10515600" cy="1100138"/>
          </a:xfrm>
        </p:spPr>
        <p:txBody>
          <a:bodyPr/>
          <a:lstStyle/>
          <a:p>
            <a:r>
              <a:rPr lang="en-US" dirty="0">
                <a:solidFill>
                  <a:prstClr val="black"/>
                </a:solidFill>
                <a:latin typeface="Calibri Light"/>
              </a:rPr>
              <a:t>AUTORECENZAREA ASISTAT</a:t>
            </a:r>
            <a:r>
              <a:rPr lang="ro-RO" dirty="0">
                <a:solidFill>
                  <a:prstClr val="black"/>
                </a:solidFill>
                <a:latin typeface="Calibri Light"/>
              </a:rPr>
              <a:t>Ă</a:t>
            </a:r>
            <a:endParaRPr lang="en-US" dirty="0"/>
          </a:p>
        </p:txBody>
      </p:sp>
      <p:sp>
        <p:nvSpPr>
          <p:cNvPr id="3" name="Content Placeholder 2"/>
          <p:cNvSpPr>
            <a:spLocks noGrp="1"/>
          </p:cNvSpPr>
          <p:nvPr>
            <p:ph idx="1"/>
          </p:nvPr>
        </p:nvSpPr>
        <p:spPr>
          <a:xfrm>
            <a:off x="579864" y="1891989"/>
            <a:ext cx="11340790" cy="4285787"/>
          </a:xfrm>
        </p:spPr>
        <p:txBody>
          <a:bodyPr/>
          <a:lstStyle/>
          <a:p>
            <a:r>
              <a:rPr lang="ro-RO" sz="2400" dirty="0">
                <a:latin typeface="+mj-lt"/>
              </a:rPr>
              <a:t>Autorecenzarea asistată se poate realiza:</a:t>
            </a:r>
            <a:endParaRPr lang="en-US" sz="2400" dirty="0">
              <a:latin typeface="+mj-lt"/>
            </a:endParaRPr>
          </a:p>
          <a:p>
            <a:pPr lvl="0"/>
            <a:r>
              <a:rPr lang="ro-RO" sz="2400" dirty="0">
                <a:latin typeface="+mj-lt"/>
              </a:rPr>
              <a:t>de pe echipamentul propriu al persoanei care se autorecenzează, sub îndrumarea recenzorului ARA</a:t>
            </a:r>
            <a:endParaRPr lang="en-US" sz="2400" dirty="0">
              <a:latin typeface="+mj-lt"/>
            </a:endParaRPr>
          </a:p>
          <a:p>
            <a:pPr lvl="0"/>
            <a:r>
              <a:rPr lang="ro-RO" sz="2400" dirty="0">
                <a:latin typeface="+mj-lt"/>
              </a:rPr>
              <a:t>de pe tabletele electronice puse la dispoziție de UJIR-uri și instalate în spații special amenajate</a:t>
            </a:r>
            <a:endParaRPr lang="en-US" sz="2400" dirty="0">
              <a:latin typeface="+mj-lt"/>
            </a:endParaRPr>
          </a:p>
          <a:p>
            <a:r>
              <a:rPr lang="ro-RO" sz="2400" dirty="0">
                <a:latin typeface="+mj-lt"/>
              </a:rPr>
              <a:t>Recenzorii pentru autorecenzarea asistată, denumiți în continuare recenzori ARA, își vor desfășura activitatea în perioada 14 martie – 15 mai 2022. </a:t>
            </a:r>
            <a:endParaRPr lang="en-US" sz="2400" dirty="0">
              <a:latin typeface="+mj-lt"/>
            </a:endParaRPr>
          </a:p>
          <a:p>
            <a:r>
              <a:rPr lang="ro-RO" sz="2400" dirty="0">
                <a:latin typeface="+mj-lt"/>
              </a:rPr>
              <a:t>Locurile în care se instalează posturile pentru desfășurarea autorecenzării asistate </a:t>
            </a:r>
            <a:r>
              <a:rPr lang="ro-RO" sz="2400" b="1" dirty="0">
                <a:latin typeface="+mj-lt"/>
              </a:rPr>
              <a:t>sunt stabilite de către primarul fiecărei localități</a:t>
            </a:r>
            <a:r>
              <a:rPr lang="ro-RO" sz="2400" dirty="0">
                <a:latin typeface="+mj-lt"/>
              </a:rPr>
              <a:t>, prin consultare cu reprezentanții Unității Județene de Implementare a Recensământului (UJIR). Punctele de lucru instalate trebuie să devină operaționale </a:t>
            </a:r>
            <a:r>
              <a:rPr lang="ro-RO" sz="2400" b="1" u="sng" dirty="0">
                <a:latin typeface="+mj-lt"/>
              </a:rPr>
              <a:t>până la data de 10 martie a.c</a:t>
            </a:r>
            <a:r>
              <a:rPr lang="ro-RO" sz="2400" dirty="0">
                <a:latin typeface="+mj-lt"/>
              </a:rPr>
              <a:t>.</a:t>
            </a:r>
            <a:endParaRPr lang="en-US" sz="2400" dirty="0">
              <a:latin typeface="+mj-lt"/>
            </a:endParaRPr>
          </a:p>
          <a:p>
            <a:endParaRPr lang="en-US" dirty="0"/>
          </a:p>
        </p:txBody>
      </p:sp>
    </p:spTree>
    <p:extLst>
      <p:ext uri="{BB962C8B-B14F-4D97-AF65-F5344CB8AC3E}">
        <p14:creationId xmlns:p14="http://schemas.microsoft.com/office/powerpoint/2010/main" val="1704212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990" y="1050306"/>
            <a:ext cx="10515600" cy="1100138"/>
          </a:xfrm>
        </p:spPr>
        <p:txBody>
          <a:bodyPr/>
          <a:lstStyle/>
          <a:p>
            <a:r>
              <a:rPr lang="ro-RO" dirty="0">
                <a:latin typeface="+mj-lt"/>
              </a:rPr>
              <a:t>CERINŢE MINIME POSTURI ARA</a:t>
            </a:r>
            <a:endParaRPr lang="en-US" dirty="0">
              <a:latin typeface="+mj-lt"/>
            </a:endParaRPr>
          </a:p>
        </p:txBody>
      </p:sp>
      <p:sp>
        <p:nvSpPr>
          <p:cNvPr id="3" name="Content Placeholder 2"/>
          <p:cNvSpPr>
            <a:spLocks noGrp="1"/>
          </p:cNvSpPr>
          <p:nvPr>
            <p:ph idx="1"/>
          </p:nvPr>
        </p:nvSpPr>
        <p:spPr>
          <a:xfrm>
            <a:off x="604025" y="2349189"/>
            <a:ext cx="10515600" cy="3281363"/>
          </a:xfrm>
        </p:spPr>
        <p:txBody>
          <a:bodyPr/>
          <a:lstStyle/>
          <a:p>
            <a:pPr>
              <a:lnSpc>
                <a:spcPct val="100000"/>
              </a:lnSpc>
            </a:pPr>
            <a:r>
              <a:rPr lang="ro-RO" dirty="0">
                <a:latin typeface="+mj-lt"/>
                <a:ea typeface="Calibri" panose="020F0502020204030204" pitchFamily="34" charset="0"/>
              </a:rPr>
              <a:t>Punctele în care se va desfășura autorecenzarea asistată se vor stabili în locații ușor accesibile populației, frecventate în mod curent de un număr mare de persoane, sau cu rol central în viața comunității (de exemplu școala sau căminul cultural dintr-o localitate rurală).</a:t>
            </a:r>
          </a:p>
          <a:p>
            <a:pPr marR="178435" algn="just">
              <a:lnSpc>
                <a:spcPct val="100000"/>
              </a:lnSpc>
              <a:spcBef>
                <a:spcPts val="600"/>
              </a:spcBef>
              <a:spcAft>
                <a:spcPts val="0"/>
              </a:spcAft>
            </a:pPr>
            <a:r>
              <a:rPr lang="ro-RO" dirty="0">
                <a:latin typeface="+mj-lt"/>
                <a:ea typeface="Calibri" panose="020F0502020204030204" pitchFamily="34" charset="0"/>
                <a:cs typeface="Trebuchet MS" panose="020B0603020202020204" pitchFamily="34" charset="0"/>
              </a:rPr>
              <a:t>Toate posturile de lucru pentru autorecenzarea asistată vor fi </a:t>
            </a:r>
            <a:r>
              <a:rPr lang="ro-RO" b="1" i="1" u="sng" dirty="0">
                <a:latin typeface="+mj-lt"/>
                <a:ea typeface="Calibri" panose="020F0502020204030204" pitchFamily="34" charset="0"/>
                <a:cs typeface="Trebuchet MS" panose="020B0603020202020204" pitchFamily="34" charset="0"/>
              </a:rPr>
              <a:t>promovate și semnalizate corespunzător </a:t>
            </a:r>
            <a:r>
              <a:rPr lang="ro-RO" dirty="0">
                <a:latin typeface="+mj-lt"/>
                <a:ea typeface="Calibri" panose="020F0502020204030204" pitchFamily="34" charset="0"/>
                <a:cs typeface="Trebuchet MS" panose="020B0603020202020204" pitchFamily="34" charset="0"/>
              </a:rPr>
              <a:t>astfel încât populația să le acceseze cu ușurință. </a:t>
            </a:r>
            <a:endParaRPr lang="en-US" sz="2400" dirty="0">
              <a:latin typeface="+mj-lt"/>
              <a:ea typeface="Calibri" panose="020F0502020204030204" pitchFamily="34" charset="0"/>
              <a:cs typeface="Trebuchet MS" panose="020B0603020202020204" pitchFamily="34" charset="0"/>
            </a:endParaRPr>
          </a:p>
          <a:p>
            <a:endParaRPr lang="en-US" dirty="0"/>
          </a:p>
        </p:txBody>
      </p:sp>
    </p:spTree>
    <p:extLst>
      <p:ext uri="{BB962C8B-B14F-4D97-AF65-F5344CB8AC3E}">
        <p14:creationId xmlns:p14="http://schemas.microsoft.com/office/powerpoint/2010/main" val="2482752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537" y="1117213"/>
            <a:ext cx="10515600" cy="1100138"/>
          </a:xfrm>
        </p:spPr>
        <p:txBody>
          <a:bodyPr/>
          <a:lstStyle/>
          <a:p>
            <a:r>
              <a:rPr lang="en-US" dirty="0">
                <a:solidFill>
                  <a:prstClr val="black"/>
                </a:solidFill>
                <a:latin typeface="Calibri Light"/>
              </a:rPr>
              <a:t>AUTORECENZAREA ASISTAT</a:t>
            </a:r>
            <a:r>
              <a:rPr lang="ro-RO" dirty="0">
                <a:solidFill>
                  <a:prstClr val="black"/>
                </a:solidFill>
                <a:latin typeface="Calibri Light"/>
              </a:rPr>
              <a:t>Ă</a:t>
            </a:r>
            <a:endParaRPr lang="en-US" dirty="0"/>
          </a:p>
        </p:txBody>
      </p:sp>
      <p:sp>
        <p:nvSpPr>
          <p:cNvPr id="3" name="Content Placeholder 2"/>
          <p:cNvSpPr>
            <a:spLocks noGrp="1"/>
          </p:cNvSpPr>
          <p:nvPr>
            <p:ph idx="1"/>
          </p:nvPr>
        </p:nvSpPr>
        <p:spPr>
          <a:xfrm>
            <a:off x="882805" y="1970048"/>
            <a:ext cx="10515600" cy="4319240"/>
          </a:xfrm>
        </p:spPr>
        <p:txBody>
          <a:bodyPr/>
          <a:lstStyle/>
          <a:p>
            <a:pPr marR="178435" algn="just">
              <a:lnSpc>
                <a:spcPct val="100000"/>
              </a:lnSpc>
              <a:spcBef>
                <a:spcPts val="600"/>
              </a:spcBef>
              <a:spcAft>
                <a:spcPts val="0"/>
              </a:spcAft>
            </a:pPr>
            <a:r>
              <a:rPr lang="ro-RO" dirty="0">
                <a:latin typeface="+mj-lt"/>
                <a:ea typeface="Calibri" panose="020F0502020204030204" pitchFamily="34" charset="0"/>
                <a:cs typeface="Trebuchet MS" panose="020B0603020202020204" pitchFamily="34" charset="0"/>
              </a:rPr>
              <a:t>Este necesar ca aceste posturi să fie amenajate în locuri în care există </a:t>
            </a:r>
            <a:r>
              <a:rPr lang="ro-RO" b="1" i="1" u="sng" dirty="0">
                <a:latin typeface="+mj-lt"/>
                <a:ea typeface="Calibri" panose="020F0502020204030204" pitchFamily="34" charset="0"/>
                <a:cs typeface="Trebuchet MS" panose="020B0603020202020204" pitchFamily="34" charset="0"/>
              </a:rPr>
              <a:t>semnal de Internet.</a:t>
            </a:r>
            <a:endParaRPr lang="en-US" sz="2400" b="1" i="1" u="sng" dirty="0">
              <a:latin typeface="+mj-lt"/>
              <a:ea typeface="Calibri" panose="020F0502020204030204" pitchFamily="34" charset="0"/>
              <a:cs typeface="Trebuchet MS" panose="020B0603020202020204" pitchFamily="34" charset="0"/>
            </a:endParaRPr>
          </a:p>
          <a:p>
            <a:pPr marR="178435" algn="just">
              <a:lnSpc>
                <a:spcPct val="100000"/>
              </a:lnSpc>
              <a:spcBef>
                <a:spcPts val="600"/>
              </a:spcBef>
              <a:spcAft>
                <a:spcPts val="0"/>
              </a:spcAft>
            </a:pPr>
            <a:r>
              <a:rPr lang="ro-RO" dirty="0">
                <a:latin typeface="+mj-lt"/>
                <a:ea typeface="Calibri" panose="020F0502020204030204" pitchFamily="34" charset="0"/>
                <a:cs typeface="Trebuchet MS" panose="020B0603020202020204" pitchFamily="34" charset="0"/>
              </a:rPr>
              <a:t>Pentru un recenzor ARA care gestionează 2 tablete, postul de lucru va fi dotat cu următoarele:</a:t>
            </a:r>
            <a:endParaRPr lang="en-US" sz="2400" dirty="0">
              <a:latin typeface="+mj-lt"/>
              <a:ea typeface="Calibri" panose="020F0502020204030204" pitchFamily="34" charset="0"/>
              <a:cs typeface="Trebuchet MS" panose="020B0603020202020204" pitchFamily="34" charset="0"/>
            </a:endParaRPr>
          </a:p>
          <a:p>
            <a:pPr marL="342900" marR="178435" lvl="0" indent="-342900" algn="just">
              <a:lnSpc>
                <a:spcPct val="100000"/>
              </a:lnSpc>
              <a:spcBef>
                <a:spcPts val="600"/>
              </a:spcBef>
              <a:spcAft>
                <a:spcPts val="0"/>
              </a:spcAft>
              <a:buFont typeface="Symbol" panose="05050102010706020507" pitchFamily="18" charset="2"/>
              <a:buChar char=""/>
            </a:pPr>
            <a:r>
              <a:rPr lang="ro-RO" dirty="0">
                <a:latin typeface="+mj-lt"/>
                <a:ea typeface="Calibri" panose="020F0502020204030204" pitchFamily="34" charset="0"/>
                <a:cs typeface="Trebuchet MS" panose="020B0603020202020204" pitchFamily="34" charset="0"/>
              </a:rPr>
              <a:t>2 prize de curent electric</a:t>
            </a:r>
            <a:endParaRPr lang="en-US" sz="2400" dirty="0">
              <a:latin typeface="+mj-lt"/>
              <a:ea typeface="Calibri" panose="020F0502020204030204" pitchFamily="34" charset="0"/>
              <a:cs typeface="Trebuchet MS" panose="020B0603020202020204" pitchFamily="34" charset="0"/>
            </a:endParaRPr>
          </a:p>
          <a:p>
            <a:pPr marL="342900" marR="178435" lvl="0" indent="-342900" algn="just">
              <a:lnSpc>
                <a:spcPct val="100000"/>
              </a:lnSpc>
              <a:spcBef>
                <a:spcPts val="600"/>
              </a:spcBef>
              <a:spcAft>
                <a:spcPts val="0"/>
              </a:spcAft>
              <a:buFont typeface="Symbol" panose="05050102010706020507" pitchFamily="18" charset="2"/>
              <a:buChar char=""/>
            </a:pPr>
            <a:r>
              <a:rPr lang="ro-RO" dirty="0">
                <a:latin typeface="+mj-lt"/>
                <a:ea typeface="Calibri" panose="020F0502020204030204" pitchFamily="34" charset="0"/>
                <a:cs typeface="Trebuchet MS" panose="020B0603020202020204" pitchFamily="34" charset="0"/>
              </a:rPr>
              <a:t>2 mese/birouri (câte una pentru fiecare tabletă)</a:t>
            </a:r>
            <a:endParaRPr lang="en-US" sz="2400" dirty="0">
              <a:latin typeface="+mj-lt"/>
              <a:ea typeface="Calibri" panose="020F0502020204030204" pitchFamily="34" charset="0"/>
              <a:cs typeface="Trebuchet MS" panose="020B0603020202020204" pitchFamily="34" charset="0"/>
            </a:endParaRPr>
          </a:p>
          <a:p>
            <a:pPr marL="342900" marR="178435" lvl="0" indent="-342900" algn="just">
              <a:lnSpc>
                <a:spcPct val="100000"/>
              </a:lnSpc>
              <a:spcBef>
                <a:spcPts val="600"/>
              </a:spcBef>
              <a:spcAft>
                <a:spcPts val="0"/>
              </a:spcAft>
              <a:buFont typeface="Symbol" panose="05050102010706020507" pitchFamily="18" charset="2"/>
              <a:buChar char=""/>
            </a:pPr>
            <a:r>
              <a:rPr lang="ro-RO" dirty="0">
                <a:latin typeface="+mj-lt"/>
                <a:ea typeface="Calibri" panose="020F0502020204030204" pitchFamily="34" charset="0"/>
                <a:cs typeface="Trebuchet MS" panose="020B0603020202020204" pitchFamily="34" charset="0"/>
              </a:rPr>
              <a:t>4 scaune (câte 2 scaune pentru fiecare masă/birou).</a:t>
            </a:r>
            <a:endParaRPr lang="en-US" sz="2400" dirty="0">
              <a:latin typeface="+mj-lt"/>
              <a:ea typeface="Calibri" panose="020F0502020204030204" pitchFamily="34" charset="0"/>
              <a:cs typeface="Trebuchet MS" panose="020B0603020202020204" pitchFamily="34" charset="0"/>
            </a:endParaRPr>
          </a:p>
          <a:p>
            <a:endParaRPr lang="en-US" dirty="0"/>
          </a:p>
        </p:txBody>
      </p:sp>
    </p:spTree>
    <p:extLst>
      <p:ext uri="{BB962C8B-B14F-4D97-AF65-F5344CB8AC3E}">
        <p14:creationId xmlns:p14="http://schemas.microsoft.com/office/powerpoint/2010/main" val="2260634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latin typeface="Calibri Light"/>
              </a:rPr>
              <a:t>AUTORECENZAREA ASISTAT</a:t>
            </a:r>
            <a:r>
              <a:rPr lang="ro-RO" dirty="0">
                <a:solidFill>
                  <a:prstClr val="black"/>
                </a:solidFill>
                <a:latin typeface="Calibri Light"/>
              </a:rPr>
              <a:t>Ă</a:t>
            </a:r>
            <a:endParaRPr lang="en-US" dirty="0"/>
          </a:p>
        </p:txBody>
      </p:sp>
      <p:sp>
        <p:nvSpPr>
          <p:cNvPr id="3" name="Content Placeholder 2"/>
          <p:cNvSpPr>
            <a:spLocks noGrp="1"/>
          </p:cNvSpPr>
          <p:nvPr>
            <p:ph idx="1"/>
          </p:nvPr>
        </p:nvSpPr>
        <p:spPr>
          <a:xfrm>
            <a:off x="178420" y="2494155"/>
            <a:ext cx="11175380" cy="3281363"/>
          </a:xfrm>
        </p:spPr>
        <p:txBody>
          <a:bodyPr/>
          <a:lstStyle/>
          <a:p>
            <a:pPr marR="178435" algn="just">
              <a:lnSpc>
                <a:spcPct val="100000"/>
              </a:lnSpc>
              <a:spcBef>
                <a:spcPts val="600"/>
              </a:spcBef>
              <a:spcAft>
                <a:spcPts val="0"/>
              </a:spcAft>
            </a:pPr>
            <a:r>
              <a:rPr lang="ro-RO" dirty="0">
                <a:latin typeface="+mj-lt"/>
                <a:ea typeface="Calibri" panose="020F0502020204030204" pitchFamily="34" charset="0"/>
                <a:cs typeface="Trebuchet MS" panose="020B0603020202020204" pitchFamily="34" charset="0"/>
              </a:rPr>
              <a:t>Programul de lucru al posturilor de lucru trebuie să fie </a:t>
            </a:r>
            <a:r>
              <a:rPr lang="ro-RO" b="1" i="1" u="sng" dirty="0">
                <a:latin typeface="+mj-lt"/>
                <a:ea typeface="Calibri" panose="020F0502020204030204" pitchFamily="34" charset="0"/>
                <a:cs typeface="Trebuchet MS" panose="020B0603020202020204" pitchFamily="34" charset="0"/>
              </a:rPr>
              <a:t>stabilit de către primar</a:t>
            </a:r>
            <a:r>
              <a:rPr lang="ro-RO" dirty="0">
                <a:latin typeface="+mj-lt"/>
                <a:ea typeface="Calibri" panose="020F0502020204030204" pitchFamily="34" charset="0"/>
                <a:cs typeface="Trebuchet MS" panose="020B0603020202020204" pitchFamily="34" charset="0"/>
              </a:rPr>
              <a:t> pe toată perioada de auto-recenzare (14 martie – 15 mai 2022) astfel încât să se asigure asistarea populației într-un interval orar zilnic adecvat (recomandat între orele 08-22), inclusiv sâmbăta și duminica. </a:t>
            </a:r>
            <a:endParaRPr lang="en-US" sz="2400" dirty="0">
              <a:latin typeface="+mj-lt"/>
              <a:ea typeface="Calibri" panose="020F0502020204030204" pitchFamily="34" charset="0"/>
              <a:cs typeface="Trebuchet MS" panose="020B0603020202020204" pitchFamily="34" charset="0"/>
            </a:endParaRPr>
          </a:p>
          <a:p>
            <a:endParaRPr lang="en-US" dirty="0"/>
          </a:p>
        </p:txBody>
      </p:sp>
    </p:spTree>
    <p:extLst>
      <p:ext uri="{BB962C8B-B14F-4D97-AF65-F5344CB8AC3E}">
        <p14:creationId xmlns:p14="http://schemas.microsoft.com/office/powerpoint/2010/main" val="133390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latin typeface="Calibri Light"/>
              </a:rPr>
              <a:t>AUTORECENZAREA ASISTAT</a:t>
            </a:r>
            <a:r>
              <a:rPr lang="ro-RO" dirty="0">
                <a:solidFill>
                  <a:prstClr val="black"/>
                </a:solidFill>
                <a:latin typeface="Calibri Light"/>
              </a:rPr>
              <a:t>Ă</a:t>
            </a:r>
            <a:endParaRPr lang="en-US" dirty="0"/>
          </a:p>
        </p:txBody>
      </p:sp>
      <p:sp>
        <p:nvSpPr>
          <p:cNvPr id="3" name="Content Placeholder 2"/>
          <p:cNvSpPr>
            <a:spLocks noGrp="1"/>
          </p:cNvSpPr>
          <p:nvPr>
            <p:ph idx="1"/>
          </p:nvPr>
        </p:nvSpPr>
        <p:spPr/>
        <p:txBody>
          <a:bodyPr/>
          <a:lstStyle/>
          <a:p>
            <a:r>
              <a:rPr lang="ro-RO" dirty="0">
                <a:latin typeface="+mj-lt"/>
              </a:rPr>
              <a:t>Recenzorii ARA sunt selectați și instruiți, în calitatea lor de personal de recensământ, de către fiecare UJIR și sunt recrutați și plătiți de către primăria fiecărui UAT.</a:t>
            </a:r>
            <a:endParaRPr lang="en-US" dirty="0">
              <a:latin typeface="+mj-lt"/>
            </a:endParaRPr>
          </a:p>
          <a:p>
            <a:r>
              <a:rPr lang="ro-RO" dirty="0">
                <a:latin typeface="+mj-lt"/>
              </a:rPr>
              <a:t>Recenzorii ARA vor presta servicii, iar contractul sub care își vor desfășura activitatea este unul civil (și nu de muncă) reprezentând contractare de servicii de recenzare.</a:t>
            </a:r>
            <a:endParaRPr lang="en-US" dirty="0">
              <a:latin typeface="+mj-lt"/>
            </a:endParaRPr>
          </a:p>
        </p:txBody>
      </p:sp>
    </p:spTree>
    <p:extLst>
      <p:ext uri="{BB962C8B-B14F-4D97-AF65-F5344CB8AC3E}">
        <p14:creationId xmlns:p14="http://schemas.microsoft.com/office/powerpoint/2010/main" val="685646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latin typeface="Calibri Light"/>
              </a:rPr>
              <a:t>AUTORECENZAREA ASISTAT</a:t>
            </a:r>
            <a:r>
              <a:rPr lang="ro-RO" dirty="0">
                <a:solidFill>
                  <a:prstClr val="black"/>
                </a:solidFill>
                <a:latin typeface="Calibri Light"/>
              </a:rPr>
              <a:t>Ă</a:t>
            </a:r>
            <a:endParaRPr lang="en-US" dirty="0"/>
          </a:p>
        </p:txBody>
      </p:sp>
      <p:sp>
        <p:nvSpPr>
          <p:cNvPr id="3" name="Content Placeholder 2"/>
          <p:cNvSpPr>
            <a:spLocks noGrp="1"/>
          </p:cNvSpPr>
          <p:nvPr>
            <p:ph idx="1"/>
          </p:nvPr>
        </p:nvSpPr>
        <p:spPr/>
        <p:txBody>
          <a:bodyPr/>
          <a:lstStyle/>
          <a:p>
            <a:r>
              <a:rPr lang="ro-RO" dirty="0">
                <a:latin typeface="+mj-lt"/>
              </a:rPr>
              <a:t>Plata recenzorilor ARA este realizată de către primării, de preferat în contul bancar al fiecărei persoane recenzor ARA, după aprobarea hotărârii Guvernului privind repartizarea sumelor pe unități/sub-diviziuni administrativ-teritoriale în vederea efectuării plăților către personalul de recensământ. Tarifele utilizate pentru plata recenzorilor ARA sunt prevăzute în H.G. nr. 145/2022 privind modificarea și completarea Hotărârii Guvernului nr.1071/2020 </a:t>
            </a:r>
            <a:endParaRPr lang="en-US" dirty="0">
              <a:latin typeface="+mj-lt"/>
            </a:endParaRPr>
          </a:p>
          <a:p>
            <a:endParaRPr lang="en-US" dirty="0"/>
          </a:p>
        </p:txBody>
      </p:sp>
    </p:spTree>
    <p:extLst>
      <p:ext uri="{BB962C8B-B14F-4D97-AF65-F5344CB8AC3E}">
        <p14:creationId xmlns:p14="http://schemas.microsoft.com/office/powerpoint/2010/main" val="1738875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79E7A1-CAB0-4B11-99D1-402873A282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8790" y="738370"/>
            <a:ext cx="2453210" cy="703253"/>
          </a:xfrm>
          <a:prstGeom prst="rect">
            <a:avLst/>
          </a:prstGeom>
        </p:spPr>
      </p:pic>
      <p:sp>
        <p:nvSpPr>
          <p:cNvPr id="2" name="Title 1"/>
          <p:cNvSpPr>
            <a:spLocks noGrp="1"/>
          </p:cNvSpPr>
          <p:nvPr>
            <p:ph type="title"/>
          </p:nvPr>
        </p:nvSpPr>
        <p:spPr>
          <a:xfrm>
            <a:off x="838200" y="1527175"/>
            <a:ext cx="11137900" cy="4962525"/>
          </a:xfrm>
        </p:spPr>
        <p:txBody>
          <a:bodyPr>
            <a:normAutofit/>
          </a:bodyPr>
          <a:lstStyle/>
          <a:p>
            <a:pPr lvl="0"/>
            <a:r>
              <a:rPr lang="ro-RO" dirty="0">
                <a:latin typeface="+mj-lt"/>
              </a:rPr>
              <a:t>Art. 6 alin. (2) </a:t>
            </a:r>
            <a:r>
              <a:rPr lang="ro-RO" b="0" dirty="0">
                <a:latin typeface="+mj-lt"/>
              </a:rPr>
              <a:t>Plata recenzorilor care asigură autorecenzarea asistată în perioada de autorecenzare se face </a:t>
            </a:r>
            <a:r>
              <a:rPr lang="ro-RO" b="0" i="1" u="sng" dirty="0">
                <a:latin typeface="+mj-lt"/>
              </a:rPr>
              <a:t>în funcţie de numărul de chestionare pentru care se asigură asistența</a:t>
            </a:r>
            <a:r>
              <a:rPr lang="ro-RO" b="0" dirty="0">
                <a:latin typeface="+mj-lt"/>
              </a:rPr>
              <a:t>, chestionarul fiind compus din mai multe secțiuni cu grade de complexitate diferite astfel:</a:t>
            </a:r>
            <a:br>
              <a:rPr lang="ro-RO" b="0" dirty="0">
                <a:latin typeface="+mj-lt"/>
              </a:rPr>
            </a:br>
            <a:r>
              <a:rPr lang="ro-RO" dirty="0">
                <a:latin typeface="+mj-lt"/>
              </a:rPr>
              <a:t>7 lei </a:t>
            </a:r>
            <a:r>
              <a:rPr lang="ro-RO" b="0" dirty="0">
                <a:latin typeface="+mj-lt"/>
              </a:rPr>
              <a:t>pentru „Secțiunea pentru recenzarea </a:t>
            </a:r>
            <a:r>
              <a:rPr lang="ro-RO" dirty="0">
                <a:latin typeface="+mj-lt"/>
              </a:rPr>
              <a:t>persoanei</a:t>
            </a:r>
            <a:r>
              <a:rPr lang="ro-RO" b="0" dirty="0">
                <a:latin typeface="+mj-lt"/>
              </a:rPr>
              <a:t>” </a:t>
            </a:r>
            <a:br>
              <a:rPr lang="ro-RO" b="0" dirty="0">
                <a:latin typeface="+mj-lt"/>
              </a:rPr>
            </a:br>
            <a:r>
              <a:rPr lang="ro-RO" dirty="0">
                <a:latin typeface="+mj-lt"/>
              </a:rPr>
              <a:t>3,5 lei </a:t>
            </a:r>
            <a:r>
              <a:rPr lang="ro-RO" b="0" dirty="0">
                <a:latin typeface="+mj-lt"/>
              </a:rPr>
              <a:t>pentru „Secțiunea pentru recenzarea </a:t>
            </a:r>
            <a:r>
              <a:rPr lang="ro-RO" dirty="0">
                <a:latin typeface="+mj-lt"/>
              </a:rPr>
              <a:t>locuinței</a:t>
            </a:r>
            <a:r>
              <a:rPr lang="ro-RO" b="0" dirty="0">
                <a:latin typeface="+mj-lt"/>
              </a:rPr>
              <a:t>”, inclusiv pentru orașele și comunele izolate sau dispersate teritorial definite la alin (4). </a:t>
            </a:r>
            <a:br>
              <a:rPr lang="en-US" b="0" dirty="0">
                <a:latin typeface="+mj-lt"/>
              </a:rPr>
            </a:br>
            <a:r>
              <a:rPr lang="ro-RO" b="0" dirty="0">
                <a:latin typeface="+mj-lt"/>
              </a:rPr>
              <a:t>Plata se face conform situației rezultate din contorizarea automată a datelor comunicate de UJIR-uri. </a:t>
            </a:r>
            <a:br>
              <a:rPr lang="en-US" b="0" dirty="0"/>
            </a:br>
            <a:endParaRPr lang="en-US" b="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p:nvPr>
        </p:nvSpPr>
        <p:spPr>
          <a:xfrm>
            <a:off x="1074738" y="1660525"/>
            <a:ext cx="10350500" cy="814388"/>
          </a:xfrm>
        </p:spPr>
        <p:txBody>
          <a:bodyPr/>
          <a:lstStyle/>
          <a:p>
            <a:pPr eaLnBrk="1" hangingPunct="1"/>
            <a:r>
              <a:rPr lang="it-IT" dirty="0">
                <a:latin typeface="+mj-lt"/>
                <a:ea typeface="Roboto Condensed"/>
              </a:rPr>
              <a:t>Actele normative care reglementează RPL 2021</a:t>
            </a:r>
            <a:endParaRPr lang="en-GB" sz="2800" dirty="0">
              <a:latin typeface="+mj-lt"/>
              <a:ea typeface="Roboto Condensed"/>
            </a:endParaRPr>
          </a:p>
        </p:txBody>
      </p:sp>
      <p:sp>
        <p:nvSpPr>
          <p:cNvPr id="114690" name="Content Placeholder 2"/>
          <p:cNvSpPr>
            <a:spLocks/>
          </p:cNvSpPr>
          <p:nvPr/>
        </p:nvSpPr>
        <p:spPr bwMode="auto">
          <a:xfrm>
            <a:off x="1074738" y="2708275"/>
            <a:ext cx="10102850" cy="3811588"/>
          </a:xfrm>
          <a:prstGeom prst="rect">
            <a:avLst/>
          </a:prstGeom>
          <a:noFill/>
          <a:ln w="9525">
            <a:noFill/>
            <a:miter lim="800000"/>
            <a:headEnd/>
            <a:tailEnd/>
          </a:ln>
        </p:spPr>
        <p:txBody>
          <a:bodyPr/>
          <a:lstStyle/>
          <a:p>
            <a:pPr marL="228600" indent="-228600" algn="just" eaLnBrk="0" hangingPunct="0">
              <a:lnSpc>
                <a:spcPct val="90000"/>
              </a:lnSpc>
              <a:spcBef>
                <a:spcPts val="1000"/>
              </a:spcBef>
              <a:buFont typeface="Wingdings" pitchFamily="2" charset="2"/>
              <a:buChar char="Ø"/>
            </a:pPr>
            <a:r>
              <a:rPr lang="ro-RO" sz="2100" b="1" dirty="0">
                <a:latin typeface="+mj-lt"/>
                <a:ea typeface="Roboto Condensed"/>
                <a:cs typeface="Roboto Condensed"/>
              </a:rPr>
              <a:t>OUG nr. 19 </a:t>
            </a:r>
            <a:r>
              <a:rPr lang="ro-RO" sz="2100" dirty="0">
                <a:latin typeface="+mj-lt"/>
                <a:ea typeface="Roboto Condensed"/>
                <a:cs typeface="Roboto Condensed"/>
              </a:rPr>
              <a:t>din 4 februarie 2020 privind organizarea şi desfăşurarea Recensământului Populaţiei şi Locuinţelor din România în anul 2021, cu modificările şi completările ulterioare</a:t>
            </a:r>
            <a:r>
              <a:rPr lang="en-GB" sz="2100" dirty="0">
                <a:latin typeface="+mj-lt"/>
                <a:ea typeface="Roboto Condensed"/>
                <a:cs typeface="Roboto Condensed"/>
              </a:rPr>
              <a:t>;</a:t>
            </a:r>
          </a:p>
          <a:p>
            <a:pPr marL="228600" indent="-228600" algn="just" eaLnBrk="0" hangingPunct="0">
              <a:lnSpc>
                <a:spcPct val="90000"/>
              </a:lnSpc>
              <a:spcBef>
                <a:spcPts val="1000"/>
              </a:spcBef>
              <a:buFont typeface="Wingdings" pitchFamily="2" charset="2"/>
              <a:buChar char="Ø"/>
            </a:pPr>
            <a:r>
              <a:rPr lang="en-US" sz="2100" dirty="0">
                <a:latin typeface="+mj-lt"/>
                <a:ea typeface="Roboto Condensed"/>
                <a:cs typeface="Roboto Condensed"/>
              </a:rPr>
              <a:t> </a:t>
            </a:r>
            <a:r>
              <a:rPr lang="ro-RO" sz="2100" b="1" dirty="0">
                <a:latin typeface="+mj-lt"/>
                <a:ea typeface="Roboto Condensed"/>
                <a:cs typeface="Roboto Condensed"/>
              </a:rPr>
              <a:t>HG nr. 1071 </a:t>
            </a:r>
            <a:r>
              <a:rPr lang="ro-RO" sz="2100" dirty="0">
                <a:latin typeface="+mj-lt"/>
                <a:ea typeface="Roboto Condensed"/>
                <a:cs typeface="Roboto Condensed"/>
              </a:rPr>
              <a:t>din 11 decembrie 2020</a:t>
            </a:r>
            <a:r>
              <a:rPr lang="ro-RO" sz="2100" b="1" dirty="0">
                <a:latin typeface="+mj-lt"/>
                <a:ea typeface="Roboto Condensed"/>
                <a:cs typeface="Roboto Condensed"/>
              </a:rPr>
              <a:t> </a:t>
            </a:r>
            <a:r>
              <a:rPr lang="ro-RO" sz="2100" dirty="0">
                <a:latin typeface="+mj-lt"/>
                <a:ea typeface="Roboto Condensed"/>
                <a:cs typeface="Roboto Condensed"/>
              </a:rPr>
              <a:t>pentru stabilirea bugetului şi a categoriilor de cheltuieli necesare efectuării Recensământului Populaţiei şi Locuinţelor din România în anul 2021, precum şi a măsurilor pentru punerea în aplicare a unor dispoziţii din OUG nr. 19/2020 privind organizarea şi desfăşurarea Recensământului Populaţiei şi Locuinţelor din România în anul 2021</a:t>
            </a:r>
            <a:r>
              <a:rPr lang="en-GB" sz="2100" dirty="0">
                <a:latin typeface="+mj-lt"/>
                <a:ea typeface="Roboto Condensed"/>
                <a:cs typeface="Roboto Condensed"/>
              </a:rPr>
              <a:t> – </a:t>
            </a:r>
            <a:r>
              <a:rPr lang="en-GB" sz="2400" b="1" dirty="0" err="1">
                <a:latin typeface="+mj-lt"/>
                <a:ea typeface="Roboto Condensed"/>
                <a:cs typeface="Roboto Condensed"/>
              </a:rPr>
              <a:t>modificat</a:t>
            </a:r>
            <a:r>
              <a:rPr lang="ro-RO" sz="2400" b="1" dirty="0">
                <a:latin typeface="+mj-lt"/>
              </a:rPr>
              <a:t>ă</a:t>
            </a:r>
            <a:r>
              <a:rPr lang="en-US" sz="2400" b="1" dirty="0">
                <a:latin typeface="+mj-lt"/>
              </a:rPr>
              <a:t> de HG </a:t>
            </a:r>
            <a:r>
              <a:rPr lang="en-US" sz="2400" b="1" dirty="0" err="1">
                <a:latin typeface="+mj-lt"/>
              </a:rPr>
              <a:t>nr</a:t>
            </a:r>
            <a:r>
              <a:rPr lang="en-US" sz="2400" b="1" dirty="0">
                <a:latin typeface="+mj-lt"/>
              </a:rPr>
              <a:t>. 145 din 31 </a:t>
            </a:r>
            <a:r>
              <a:rPr lang="en-US" sz="2400" b="1" dirty="0" err="1">
                <a:latin typeface="+mj-lt"/>
              </a:rPr>
              <a:t>ianuarie</a:t>
            </a:r>
            <a:r>
              <a:rPr lang="en-US" sz="2400" b="1" dirty="0">
                <a:latin typeface="+mj-lt"/>
              </a:rPr>
              <a:t> 2022.</a:t>
            </a:r>
            <a:endParaRPr lang="ro-RO" sz="2400" b="1" dirty="0">
              <a:latin typeface="+mj-lt"/>
              <a:ea typeface="Roboto Condensed"/>
              <a:cs typeface="Roboto Condensed"/>
            </a:endParaRPr>
          </a:p>
          <a:p>
            <a:pPr marL="228600" indent="-228600" algn="just" eaLnBrk="0" hangingPunct="0">
              <a:lnSpc>
                <a:spcPct val="90000"/>
              </a:lnSpc>
              <a:spcBef>
                <a:spcPts val="1000"/>
              </a:spcBef>
              <a:buFont typeface="Wingdings" pitchFamily="2" charset="2"/>
              <a:buChar char="Ø"/>
            </a:pPr>
            <a:endParaRPr lang="en-US" sz="2400" b="1" dirty="0">
              <a:latin typeface="Montserrat"/>
              <a:ea typeface="Roboto Condensed"/>
              <a:cs typeface="Roboto Condensed"/>
            </a:endParaRPr>
          </a:p>
        </p:txBody>
      </p:sp>
      <p:pic>
        <p:nvPicPr>
          <p:cNvPr id="5" name="Picture 4">
            <a:extLst>
              <a:ext uri="{FF2B5EF4-FFF2-40B4-BE49-F238E27FC236}">
                <a16:creationId xmlns:a16="http://schemas.microsoft.com/office/drawing/2014/main" id="{FF79E7A1-CAB0-4B11-99D1-402873A282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6090" y="723910"/>
            <a:ext cx="2453210" cy="70325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itle 1"/>
          <p:cNvSpPr>
            <a:spLocks noGrp="1"/>
          </p:cNvSpPr>
          <p:nvPr>
            <p:ph type="title"/>
          </p:nvPr>
        </p:nvSpPr>
        <p:spPr>
          <a:xfrm>
            <a:off x="1216025" y="1601788"/>
            <a:ext cx="10404475" cy="744537"/>
          </a:xfrm>
        </p:spPr>
        <p:txBody>
          <a:bodyPr/>
          <a:lstStyle/>
          <a:p>
            <a:r>
              <a:rPr lang="ro-RO" dirty="0">
                <a:latin typeface="+mj-lt"/>
                <a:ea typeface="Roboto Condensed"/>
              </a:rPr>
              <a:t>Atribuţiile primarului</a:t>
            </a:r>
            <a:endParaRPr lang="en-GB" dirty="0">
              <a:latin typeface="+mj-lt"/>
              <a:ea typeface="Roboto Condensed"/>
            </a:endParaRPr>
          </a:p>
        </p:txBody>
      </p:sp>
      <p:sp>
        <p:nvSpPr>
          <p:cNvPr id="131074" name="Content Placeholder 2"/>
          <p:cNvSpPr>
            <a:spLocks noGrp="1"/>
          </p:cNvSpPr>
          <p:nvPr>
            <p:ph idx="1"/>
          </p:nvPr>
        </p:nvSpPr>
        <p:spPr>
          <a:xfrm>
            <a:off x="1216025" y="2630488"/>
            <a:ext cx="9845675" cy="3671887"/>
          </a:xfrm>
        </p:spPr>
        <p:txBody>
          <a:bodyPr/>
          <a:lstStyle/>
          <a:p>
            <a:pPr algn="just">
              <a:buFont typeface="Wingdings" pitchFamily="2" charset="2"/>
              <a:buChar char="Ø"/>
            </a:pPr>
            <a:r>
              <a:rPr lang="en-US" sz="2000" dirty="0">
                <a:latin typeface="+mj-lt"/>
                <a:ea typeface="Roboto Condensed"/>
              </a:rPr>
              <a:t>Conform </a:t>
            </a:r>
            <a:r>
              <a:rPr lang="en-US" sz="2000" dirty="0" err="1">
                <a:latin typeface="+mj-lt"/>
                <a:ea typeface="Roboto Condensed"/>
              </a:rPr>
              <a:t>prevederilor</a:t>
            </a:r>
            <a:r>
              <a:rPr lang="en-US" sz="2000" dirty="0">
                <a:latin typeface="+mj-lt"/>
                <a:ea typeface="Roboto Condensed"/>
              </a:rPr>
              <a:t> OUG </a:t>
            </a:r>
            <a:r>
              <a:rPr lang="en-US" sz="2000" dirty="0" err="1">
                <a:latin typeface="+mj-lt"/>
                <a:ea typeface="Roboto Condensed"/>
              </a:rPr>
              <a:t>nr</a:t>
            </a:r>
            <a:r>
              <a:rPr lang="en-US" sz="2000" dirty="0">
                <a:latin typeface="+mj-lt"/>
                <a:ea typeface="Roboto Condensed"/>
              </a:rPr>
              <a:t>. 19/2020 (art. 34 </a:t>
            </a:r>
            <a:r>
              <a:rPr lang="en-US" sz="2000" dirty="0" err="1">
                <a:latin typeface="+mj-lt"/>
                <a:ea typeface="Roboto Condensed"/>
              </a:rPr>
              <a:t>alin</a:t>
            </a:r>
            <a:r>
              <a:rPr lang="en-US" sz="2000" dirty="0">
                <a:latin typeface="+mj-lt"/>
                <a:ea typeface="Roboto Condensed"/>
              </a:rPr>
              <a:t>. 3), </a:t>
            </a:r>
            <a:r>
              <a:rPr lang="en-US" sz="2000" b="1" dirty="0" err="1">
                <a:latin typeface="+mj-lt"/>
                <a:ea typeface="Roboto Condensed"/>
              </a:rPr>
              <a:t>primarul</a:t>
            </a:r>
            <a:r>
              <a:rPr lang="en-US" sz="2000" b="1" dirty="0">
                <a:latin typeface="+mj-lt"/>
                <a:ea typeface="Roboto Condensed"/>
              </a:rPr>
              <a:t> are </a:t>
            </a:r>
            <a:r>
              <a:rPr lang="en-US" sz="2000" b="1" dirty="0" err="1">
                <a:latin typeface="+mj-lt"/>
                <a:ea typeface="Roboto Condensed"/>
              </a:rPr>
              <a:t>următoarele</a:t>
            </a:r>
            <a:r>
              <a:rPr lang="en-US" sz="2000" b="1" dirty="0">
                <a:latin typeface="+mj-lt"/>
                <a:ea typeface="Roboto Condensed"/>
              </a:rPr>
              <a:t> </a:t>
            </a:r>
            <a:r>
              <a:rPr lang="en-US" sz="2000" b="1" dirty="0" err="1">
                <a:latin typeface="+mj-lt"/>
                <a:ea typeface="Roboto Condensed"/>
              </a:rPr>
              <a:t>atribuţii</a:t>
            </a:r>
            <a:r>
              <a:rPr lang="en-US" sz="2000" b="1" dirty="0">
                <a:latin typeface="+mj-lt"/>
                <a:ea typeface="Roboto Condensed"/>
              </a:rPr>
              <a:t>:</a:t>
            </a:r>
            <a:endParaRPr lang="en-GB" sz="2000" dirty="0">
              <a:latin typeface="+mj-lt"/>
              <a:ea typeface="Roboto Condensed"/>
            </a:endParaRPr>
          </a:p>
          <a:p>
            <a:pPr algn="just">
              <a:buFont typeface="Calibri Light"/>
              <a:buAutoNum type="alphaLcParenR"/>
            </a:pPr>
            <a:r>
              <a:rPr lang="ro-RO" sz="2000" dirty="0">
                <a:latin typeface="+mj-lt"/>
                <a:ea typeface="Roboto Condensed"/>
              </a:rPr>
              <a:t>constituie, prin dispoziţie, comisiile municipale, orăşeneşti, ale sectoarelor municipiului Bucureşti şi comunale, în conformitate cu prevederile prezentei ordonanţe de urgenţă şi cu instrucţiunile CCRPL2021; </a:t>
            </a:r>
            <a:endParaRPr lang="en-GB" sz="2000" dirty="0">
              <a:latin typeface="+mj-lt"/>
              <a:ea typeface="Roboto Condensed"/>
            </a:endParaRPr>
          </a:p>
          <a:p>
            <a:pPr>
              <a:buFont typeface="Calibri Light"/>
              <a:buAutoNum type="alphaLcParenR"/>
            </a:pPr>
            <a:r>
              <a:rPr lang="ro-RO" sz="2000" dirty="0">
                <a:latin typeface="+mj-lt"/>
                <a:ea typeface="Roboto Condensed"/>
              </a:rPr>
              <a:t>asigură recrutarea şi plata recenzorilor, a recenzorilor pentru autorecenzare asistată, a recenzorilor-şefi şi a coordonatorilor la nivel de municipiu, oraş, comună şi de sector al municipiului Bucureşti, selectaţi conform art. 29 lit. h) de I.N.S. prin direcţiile sale teritoriale de statistică, personal prevăzut la art. 16 alin. (4); </a:t>
            </a:r>
          </a:p>
          <a:p>
            <a:pPr algn="just">
              <a:buFont typeface="Arial" charset="0"/>
              <a:buNone/>
            </a:pPr>
            <a:endParaRPr lang="en-GB" dirty="0">
              <a:latin typeface="Montserrat"/>
              <a:ea typeface="Roboto Condensed"/>
            </a:endParaRPr>
          </a:p>
        </p:txBody>
      </p:sp>
      <p:pic>
        <p:nvPicPr>
          <p:cNvPr id="5" name="Picture 4">
            <a:extLst>
              <a:ext uri="{FF2B5EF4-FFF2-40B4-BE49-F238E27FC236}">
                <a16:creationId xmlns:a16="http://schemas.microsoft.com/office/drawing/2014/main" id="{FF79E7A1-CAB0-4B11-99D1-402873A282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8790" y="756453"/>
            <a:ext cx="2453210" cy="70325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Content Placeholder 2"/>
          <p:cNvSpPr>
            <a:spLocks noGrp="1"/>
          </p:cNvSpPr>
          <p:nvPr>
            <p:ph idx="1"/>
          </p:nvPr>
        </p:nvSpPr>
        <p:spPr>
          <a:xfrm>
            <a:off x="1165225" y="1947863"/>
            <a:ext cx="9518650" cy="4357687"/>
          </a:xfrm>
        </p:spPr>
        <p:txBody>
          <a:bodyPr/>
          <a:lstStyle/>
          <a:p>
            <a:pPr marL="457200" indent="-457200" algn="just">
              <a:buFont typeface="Calibri Light"/>
              <a:buAutoNum type="alphaLcParenR" startAt="3"/>
            </a:pPr>
            <a:r>
              <a:rPr lang="ro-RO" sz="2200" dirty="0">
                <a:latin typeface="+mj-lt"/>
                <a:ea typeface="Roboto Condensed"/>
              </a:rPr>
              <a:t>asigură spaţiile, mobilierul şi mijloacele de telecomunicaţii necesare desfăşurării </a:t>
            </a:r>
            <a:r>
              <a:rPr lang="en-GB" sz="2200" dirty="0">
                <a:latin typeface="+mj-lt"/>
                <a:ea typeface="Roboto Condensed"/>
              </a:rPr>
              <a:t>  </a:t>
            </a:r>
            <a:r>
              <a:rPr lang="ro-RO" sz="2200" dirty="0">
                <a:latin typeface="+mj-lt"/>
                <a:ea typeface="Roboto Condensed"/>
              </a:rPr>
              <a:t>activităţii de recensământ a comisiilor municipale, ale sectoarelor municipiului Bucureşti, orăşeneşti şi comunale pentru recensământul populaţiei şi locuinţelor; asigură depozitarea şi păstrarea în condiţii corespunzătoare a materialelor de recensământ, precum şi a altor mijloace necesare desfăşurării în bune condiţii a lucrărilor de recensământ;</a:t>
            </a:r>
            <a:endParaRPr lang="en-GB" sz="2200" dirty="0">
              <a:latin typeface="+mj-lt"/>
              <a:ea typeface="Roboto Condensed"/>
            </a:endParaRPr>
          </a:p>
          <a:p>
            <a:pPr marL="457200" indent="-457200" algn="just">
              <a:buFont typeface="Calibri Light"/>
              <a:buAutoNum type="alphaLcParenR" startAt="3"/>
            </a:pPr>
            <a:r>
              <a:rPr lang="ro-RO" sz="2200" dirty="0">
                <a:latin typeface="+mj-lt"/>
                <a:ea typeface="Roboto Condensed"/>
              </a:rPr>
              <a:t>asigură verificarea, completarea şi actualizarea denumirii străzilor şi numerotarea clădirilor, precum şi limitele administrativ-geografice ale UAT-urilor şi ale localităţilor componente, până la data de 31 august 2020, în scopul delimitării sectoarelor de recensământ. Ulterior acestei date şi până la finalizarea activităţii de colectare a datelor autorităţile administraţiei publice locale nu mai efectuează schimbări de denumiri ale străzilor, renumerotări ale clădirilor sau modificări ale limitelor geografice;</a:t>
            </a:r>
            <a:endParaRPr lang="en-GB" sz="2200" dirty="0">
              <a:latin typeface="+mj-lt"/>
              <a:ea typeface="Roboto Condensed"/>
            </a:endParaRPr>
          </a:p>
        </p:txBody>
      </p:sp>
      <p:sp>
        <p:nvSpPr>
          <p:cNvPr id="132098" name="Title 1"/>
          <p:cNvSpPr>
            <a:spLocks noGrp="1"/>
          </p:cNvSpPr>
          <p:nvPr>
            <p:ph type="title"/>
          </p:nvPr>
        </p:nvSpPr>
        <p:spPr>
          <a:xfrm>
            <a:off x="1165225" y="1320800"/>
            <a:ext cx="10515600" cy="744538"/>
          </a:xfrm>
        </p:spPr>
        <p:txBody>
          <a:bodyPr/>
          <a:lstStyle/>
          <a:p>
            <a:r>
              <a:rPr lang="ro-RO" dirty="0">
                <a:latin typeface="+mj-lt"/>
                <a:ea typeface="Roboto Condensed"/>
              </a:rPr>
              <a:t>Atribuţiile primarului</a:t>
            </a:r>
            <a:endParaRPr lang="en-GB" dirty="0">
              <a:latin typeface="+mj-lt"/>
              <a:ea typeface="Roboto Condensed"/>
            </a:endParaRPr>
          </a:p>
        </p:txBody>
      </p:sp>
      <p:pic>
        <p:nvPicPr>
          <p:cNvPr id="5" name="Picture 4">
            <a:extLst>
              <a:ext uri="{FF2B5EF4-FFF2-40B4-BE49-F238E27FC236}">
                <a16:creationId xmlns:a16="http://schemas.microsoft.com/office/drawing/2014/main" id="{FF79E7A1-CAB0-4B11-99D1-402873A282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8790" y="725670"/>
            <a:ext cx="2453210" cy="70325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Content Placeholder 2"/>
          <p:cNvSpPr>
            <a:spLocks noGrp="1"/>
          </p:cNvSpPr>
          <p:nvPr>
            <p:ph idx="1"/>
          </p:nvPr>
        </p:nvSpPr>
        <p:spPr>
          <a:xfrm>
            <a:off x="1249363" y="2325688"/>
            <a:ext cx="9755187" cy="4454525"/>
          </a:xfrm>
        </p:spPr>
        <p:txBody>
          <a:bodyPr/>
          <a:lstStyle/>
          <a:p>
            <a:pPr marL="514350" indent="-514350" algn="just">
              <a:buFont typeface="Calibri Light"/>
              <a:buAutoNum type="alphaLcParenR" startAt="5"/>
            </a:pPr>
            <a:r>
              <a:rPr lang="ro-RO" sz="2200" dirty="0">
                <a:latin typeface="+mj-lt"/>
                <a:ea typeface="Roboto Condensed"/>
              </a:rPr>
              <a:t>participă la împărţirea localităţilor în sectoare de recensământ, potrivit metodologiei de realizare a sectorizării teritoriului şi sub îndrumarea UJIR;</a:t>
            </a:r>
            <a:endParaRPr lang="en-GB" sz="2200" dirty="0">
              <a:latin typeface="+mj-lt"/>
              <a:ea typeface="Roboto Condensed"/>
            </a:endParaRPr>
          </a:p>
          <a:p>
            <a:pPr marL="514350" indent="-514350" algn="just">
              <a:buFont typeface="Calibri Light"/>
              <a:buAutoNum type="alphaLcParenR" startAt="5"/>
            </a:pPr>
            <a:r>
              <a:rPr lang="ro-RO" sz="2200" dirty="0">
                <a:latin typeface="+mj-lt"/>
                <a:ea typeface="Roboto Condensed"/>
              </a:rPr>
              <a:t>organizează instalarea unor posturi de lucru în spaţii special amenajate, cu echipamente puse la dispoziţie de UJIR, în scopul realizării autorecenzării asistate a populaţiei, conform normelor stabilite de către UCIR;</a:t>
            </a:r>
            <a:endParaRPr lang="en-GB" sz="2200" dirty="0">
              <a:latin typeface="+mj-lt"/>
              <a:ea typeface="Roboto Condensed"/>
            </a:endParaRPr>
          </a:p>
          <a:p>
            <a:pPr marL="514350" indent="-514350" algn="just">
              <a:buFont typeface="Calibri Light"/>
              <a:buAutoNum type="alphaLcParenR" startAt="5"/>
            </a:pPr>
            <a:r>
              <a:rPr lang="ro-RO" sz="2200" dirty="0">
                <a:latin typeface="+mj-lt"/>
                <a:ea typeface="Roboto Condensed"/>
              </a:rPr>
              <a:t>informează populaţia despre existenţa, locul unde sunt amplasate spaţiile special amenajate pentru realizarea auto-recenzării şi programul lor de funcţionare;</a:t>
            </a:r>
            <a:endParaRPr lang="en-GB" sz="2200" dirty="0">
              <a:latin typeface="+mj-lt"/>
              <a:ea typeface="Roboto Condensed"/>
            </a:endParaRPr>
          </a:p>
          <a:p>
            <a:pPr marL="514350" indent="-514350">
              <a:buFont typeface="Arial" charset="0"/>
              <a:buNone/>
            </a:pPr>
            <a:endParaRPr lang="en-GB" sz="2200" dirty="0">
              <a:latin typeface="Montserrat"/>
              <a:ea typeface="Roboto Condensed"/>
            </a:endParaRPr>
          </a:p>
        </p:txBody>
      </p:sp>
      <p:sp>
        <p:nvSpPr>
          <p:cNvPr id="133122" name="Title 1"/>
          <p:cNvSpPr>
            <a:spLocks noGrp="1"/>
          </p:cNvSpPr>
          <p:nvPr>
            <p:ph type="title"/>
          </p:nvPr>
        </p:nvSpPr>
        <p:spPr>
          <a:xfrm>
            <a:off x="1187450" y="1295400"/>
            <a:ext cx="10515600" cy="1100138"/>
          </a:xfrm>
        </p:spPr>
        <p:txBody>
          <a:bodyPr/>
          <a:lstStyle/>
          <a:p>
            <a:r>
              <a:rPr lang="ro-RO" dirty="0">
                <a:latin typeface="+mj-lt"/>
                <a:ea typeface="Roboto Condensed"/>
              </a:rPr>
              <a:t>Atribuţiile primarului</a:t>
            </a:r>
            <a:endParaRPr lang="en-GB" dirty="0">
              <a:latin typeface="+mj-lt"/>
              <a:ea typeface="Roboto Condensed"/>
            </a:endParaRPr>
          </a:p>
        </p:txBody>
      </p:sp>
      <p:pic>
        <p:nvPicPr>
          <p:cNvPr id="5" name="Picture 4">
            <a:extLst>
              <a:ext uri="{FF2B5EF4-FFF2-40B4-BE49-F238E27FC236}">
                <a16:creationId xmlns:a16="http://schemas.microsoft.com/office/drawing/2014/main" id="{FF79E7A1-CAB0-4B11-99D1-402873A282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7990" y="755665"/>
            <a:ext cx="2453210" cy="703253"/>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Content Placeholder 2"/>
          <p:cNvSpPr>
            <a:spLocks noGrp="1"/>
          </p:cNvSpPr>
          <p:nvPr>
            <p:ph idx="1"/>
          </p:nvPr>
        </p:nvSpPr>
        <p:spPr>
          <a:xfrm>
            <a:off x="1250950" y="2317750"/>
            <a:ext cx="9944100" cy="4381500"/>
          </a:xfrm>
        </p:spPr>
        <p:txBody>
          <a:bodyPr/>
          <a:lstStyle/>
          <a:p>
            <a:pPr marL="457200" indent="-457200" algn="just">
              <a:buFont typeface="Calibri Light"/>
              <a:buAutoNum type="alphaLcParenR" startAt="8"/>
            </a:pPr>
            <a:r>
              <a:rPr lang="ro-RO" sz="2200" dirty="0">
                <a:latin typeface="+mj-lt"/>
                <a:ea typeface="Roboto Condensed"/>
              </a:rPr>
              <a:t>sprijină UJIR în distribuirea în teritoriu a materialelor de recensământ;    </a:t>
            </a:r>
            <a:endParaRPr lang="en-GB" sz="2200" dirty="0">
              <a:latin typeface="+mj-lt"/>
              <a:ea typeface="Roboto Condensed"/>
            </a:endParaRPr>
          </a:p>
          <a:p>
            <a:pPr marL="457200" indent="-457200" algn="just">
              <a:buFont typeface="Calibri Light"/>
              <a:buAutoNum type="alphaLcParenR" startAt="8"/>
            </a:pPr>
            <a:r>
              <a:rPr lang="ro-RO" sz="2200" dirty="0">
                <a:latin typeface="+mj-lt"/>
                <a:ea typeface="Roboto Condensed"/>
              </a:rPr>
              <a:t>sprijină UJIR în colectarea, verificarea şi returnarea, în termen de 15 zile după încheierea activităţilor de colectare a datelor, a tuturor instrumentelor şi a materialelor auxiliare utilizate;</a:t>
            </a:r>
            <a:endParaRPr lang="en-GB" sz="2200" dirty="0">
              <a:latin typeface="+mj-lt"/>
              <a:ea typeface="Roboto Condensed"/>
            </a:endParaRPr>
          </a:p>
          <a:p>
            <a:pPr marL="457200" indent="-457200" algn="just">
              <a:buFont typeface="Calibri Light"/>
              <a:buAutoNum type="alphaLcParenR" startAt="8"/>
            </a:pPr>
            <a:r>
              <a:rPr lang="ro-RO" sz="2200" dirty="0">
                <a:latin typeface="+mj-lt"/>
                <a:ea typeface="Roboto Condensed"/>
              </a:rPr>
              <a:t>în unităţile administrativ-teritoriale în care cetăţenii aparţinând unei minorităţi naţionale depăşesc 20% din locuitorii unităţii administrativ-teritoriale, conform rezultatelor definitive ale Recensământului populaţiei şi al locuinţelor din anul 2011, informarea şi asistarea vor fi realizate de către primari în mod obligatoriu şi în limba minorităţii naţionale. </a:t>
            </a:r>
            <a:endParaRPr lang="en-GB" sz="2200" dirty="0">
              <a:latin typeface="+mj-lt"/>
              <a:ea typeface="Roboto Condensed"/>
            </a:endParaRPr>
          </a:p>
          <a:p>
            <a:pPr marL="457200" indent="-457200" algn="just">
              <a:buFont typeface="Arial" charset="0"/>
              <a:buNone/>
            </a:pPr>
            <a:endParaRPr lang="en-GB" sz="2200" i="1" dirty="0">
              <a:latin typeface="Montserrat"/>
              <a:ea typeface="Roboto Condensed"/>
            </a:endParaRPr>
          </a:p>
          <a:p>
            <a:pPr marL="457200" indent="-457200"/>
            <a:endParaRPr lang="en-GB" dirty="0">
              <a:latin typeface="Montserrat"/>
              <a:ea typeface="Roboto Condensed"/>
            </a:endParaRPr>
          </a:p>
        </p:txBody>
      </p:sp>
      <p:sp>
        <p:nvSpPr>
          <p:cNvPr id="134146" name="Title 1"/>
          <p:cNvSpPr>
            <a:spLocks noGrp="1"/>
          </p:cNvSpPr>
          <p:nvPr>
            <p:ph type="title"/>
          </p:nvPr>
        </p:nvSpPr>
        <p:spPr>
          <a:xfrm>
            <a:off x="1154113" y="1163638"/>
            <a:ext cx="10515600" cy="1100137"/>
          </a:xfrm>
        </p:spPr>
        <p:txBody>
          <a:bodyPr/>
          <a:lstStyle/>
          <a:p>
            <a:r>
              <a:rPr lang="ro-RO" dirty="0">
                <a:latin typeface="+mj-lt"/>
                <a:ea typeface="Roboto Condensed"/>
              </a:rPr>
              <a:t>Atribuţiile primarului</a:t>
            </a:r>
            <a:endParaRPr lang="en-GB" dirty="0">
              <a:latin typeface="+mj-lt"/>
              <a:ea typeface="Roboto Condensed"/>
            </a:endParaRPr>
          </a:p>
        </p:txBody>
      </p:sp>
      <p:pic>
        <p:nvPicPr>
          <p:cNvPr id="5" name="Picture 4">
            <a:extLst>
              <a:ext uri="{FF2B5EF4-FFF2-40B4-BE49-F238E27FC236}">
                <a16:creationId xmlns:a16="http://schemas.microsoft.com/office/drawing/2014/main" id="{FF79E7A1-CAB0-4B11-99D1-402873A282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6090" y="758036"/>
            <a:ext cx="2453210" cy="703253"/>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itle 1"/>
          <p:cNvSpPr>
            <a:spLocks noGrp="1"/>
          </p:cNvSpPr>
          <p:nvPr>
            <p:ph type="title"/>
          </p:nvPr>
        </p:nvSpPr>
        <p:spPr>
          <a:xfrm>
            <a:off x="1157288" y="1739900"/>
            <a:ext cx="10515600" cy="1100138"/>
          </a:xfrm>
        </p:spPr>
        <p:txBody>
          <a:bodyPr/>
          <a:lstStyle/>
          <a:p>
            <a:r>
              <a:rPr lang="ro-RO" dirty="0">
                <a:latin typeface="+mj-lt"/>
                <a:ea typeface="Roboto Condensed"/>
              </a:rPr>
              <a:t>Comisiile de recensământ municipale, orăşeneşti şi comunale</a:t>
            </a:r>
            <a:endParaRPr lang="en-GB" dirty="0">
              <a:latin typeface="+mj-lt"/>
              <a:ea typeface="Roboto Condensed"/>
            </a:endParaRPr>
          </a:p>
        </p:txBody>
      </p:sp>
      <p:sp>
        <p:nvSpPr>
          <p:cNvPr id="135170" name="Content Placeholder 2"/>
          <p:cNvSpPr>
            <a:spLocks noGrp="1"/>
          </p:cNvSpPr>
          <p:nvPr>
            <p:ph idx="1"/>
          </p:nvPr>
        </p:nvSpPr>
        <p:spPr>
          <a:xfrm>
            <a:off x="1157288" y="3279775"/>
            <a:ext cx="9744075" cy="2879725"/>
          </a:xfrm>
        </p:spPr>
        <p:txBody>
          <a:bodyPr/>
          <a:lstStyle/>
          <a:p>
            <a:pPr algn="just">
              <a:buFont typeface="Wingdings" pitchFamily="2" charset="2"/>
              <a:buChar char="Ø"/>
            </a:pPr>
            <a:r>
              <a:rPr lang="en-US" sz="2400" dirty="0">
                <a:latin typeface="Montserrat"/>
                <a:ea typeface="Roboto Condensed"/>
              </a:rPr>
              <a:t> </a:t>
            </a:r>
            <a:r>
              <a:rPr lang="en-US" sz="2400" dirty="0">
                <a:latin typeface="+mj-lt"/>
                <a:ea typeface="Roboto Condensed"/>
              </a:rPr>
              <a:t>Conform </a:t>
            </a:r>
            <a:r>
              <a:rPr lang="en-US" sz="2400" dirty="0" err="1">
                <a:latin typeface="+mj-lt"/>
                <a:ea typeface="Roboto Condensed"/>
              </a:rPr>
              <a:t>prevederilor</a:t>
            </a:r>
            <a:r>
              <a:rPr lang="en-US" sz="2400" dirty="0">
                <a:latin typeface="+mj-lt"/>
                <a:ea typeface="Roboto Condensed"/>
              </a:rPr>
              <a:t> OUG </a:t>
            </a:r>
            <a:r>
              <a:rPr lang="en-US" sz="2400" dirty="0" err="1">
                <a:latin typeface="+mj-lt"/>
                <a:ea typeface="Roboto Condensed"/>
              </a:rPr>
              <a:t>nr</a:t>
            </a:r>
            <a:r>
              <a:rPr lang="en-US" sz="2400" dirty="0">
                <a:latin typeface="+mj-lt"/>
                <a:ea typeface="Roboto Condensed"/>
              </a:rPr>
              <a:t>. 19/2020 (art. 4 </a:t>
            </a:r>
            <a:r>
              <a:rPr lang="en-US" sz="2400" dirty="0" err="1">
                <a:latin typeface="+mj-lt"/>
                <a:ea typeface="Roboto Condensed"/>
              </a:rPr>
              <a:t>alin</a:t>
            </a:r>
            <a:r>
              <a:rPr lang="en-US" sz="2400" dirty="0">
                <a:latin typeface="+mj-lt"/>
                <a:ea typeface="Roboto Condensed"/>
              </a:rPr>
              <a:t>. 7) </a:t>
            </a:r>
            <a:r>
              <a:rPr lang="ro-RO" sz="2400" b="1" dirty="0">
                <a:latin typeface="+mj-lt"/>
                <a:ea typeface="Roboto Condensed"/>
              </a:rPr>
              <a:t>Comisiile de recensământ municipale, orăşeneşti şi comunale </a:t>
            </a:r>
            <a:r>
              <a:rPr lang="ro-RO" sz="2400" dirty="0">
                <a:latin typeface="+mj-lt"/>
                <a:ea typeface="Roboto Condensed"/>
              </a:rPr>
              <a:t>poartă răspunderea pentru efectuarea recensământului în bune condiţii, pe teritoriul unde îşi desfăşoară activitatea.</a:t>
            </a:r>
            <a:endParaRPr lang="en-GB" sz="2400" dirty="0">
              <a:latin typeface="+mj-lt"/>
              <a:ea typeface="Roboto Condensed"/>
            </a:endParaRPr>
          </a:p>
          <a:p>
            <a:endParaRPr lang="en-GB" sz="2400" dirty="0">
              <a:latin typeface="Montserrat"/>
              <a:ea typeface="Roboto Condensed"/>
            </a:endParaRPr>
          </a:p>
        </p:txBody>
      </p:sp>
      <p:pic>
        <p:nvPicPr>
          <p:cNvPr id="5" name="Picture 4">
            <a:extLst>
              <a:ext uri="{FF2B5EF4-FFF2-40B4-BE49-F238E27FC236}">
                <a16:creationId xmlns:a16="http://schemas.microsoft.com/office/drawing/2014/main" id="{FF79E7A1-CAB0-4B11-99D1-402873A282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8153" y="711210"/>
            <a:ext cx="2453210" cy="703253"/>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itle 1"/>
          <p:cNvSpPr>
            <a:spLocks noGrp="1"/>
          </p:cNvSpPr>
          <p:nvPr>
            <p:ph type="title"/>
          </p:nvPr>
        </p:nvSpPr>
        <p:spPr>
          <a:xfrm>
            <a:off x="1193800" y="1516063"/>
            <a:ext cx="10515600" cy="708025"/>
          </a:xfrm>
        </p:spPr>
        <p:txBody>
          <a:bodyPr/>
          <a:lstStyle/>
          <a:p>
            <a:r>
              <a:rPr lang="ro-RO" dirty="0">
                <a:latin typeface="+mj-lt"/>
                <a:ea typeface="Roboto Condensed"/>
              </a:rPr>
              <a:t>Acţiuni prioritar a fi realizate de către primării</a:t>
            </a:r>
            <a:endParaRPr lang="en-GB" dirty="0">
              <a:latin typeface="+mj-lt"/>
              <a:ea typeface="Roboto Condensed"/>
            </a:endParaRPr>
          </a:p>
        </p:txBody>
      </p:sp>
      <p:sp>
        <p:nvSpPr>
          <p:cNvPr id="136194" name="Content Placeholder 2"/>
          <p:cNvSpPr>
            <a:spLocks noGrp="1"/>
          </p:cNvSpPr>
          <p:nvPr>
            <p:ph idx="1"/>
          </p:nvPr>
        </p:nvSpPr>
        <p:spPr>
          <a:xfrm>
            <a:off x="1193800" y="2600325"/>
            <a:ext cx="9707563" cy="3281363"/>
          </a:xfrm>
        </p:spPr>
        <p:txBody>
          <a:bodyPr/>
          <a:lstStyle/>
          <a:p>
            <a:pPr algn="just">
              <a:buFont typeface="Wingdings" pitchFamily="2" charset="2"/>
              <a:buChar char="Ø"/>
            </a:pPr>
            <a:r>
              <a:rPr lang="ro-RO" sz="2100" dirty="0">
                <a:latin typeface="+mj-lt"/>
                <a:ea typeface="Roboto Condensed"/>
              </a:rPr>
              <a:t> recrutarea personalului de recensământ</a:t>
            </a:r>
            <a:r>
              <a:rPr lang="en-GB" sz="2100" dirty="0">
                <a:latin typeface="+mj-lt"/>
                <a:ea typeface="Roboto Condensed"/>
              </a:rPr>
              <a:t>;</a:t>
            </a:r>
          </a:p>
          <a:p>
            <a:pPr algn="just">
              <a:buFont typeface="Wingdings" pitchFamily="2" charset="2"/>
              <a:buChar char="Ø"/>
            </a:pPr>
            <a:r>
              <a:rPr lang="ro-RO" sz="2100" dirty="0">
                <a:latin typeface="+mj-lt"/>
                <a:ea typeface="Roboto Condensed"/>
              </a:rPr>
              <a:t> stabilirea posturilor de lucru pentru recenzorii care vor realiza autorecenzarea asistată;</a:t>
            </a:r>
            <a:endParaRPr lang="en-GB" sz="2100" dirty="0">
              <a:latin typeface="+mj-lt"/>
              <a:ea typeface="Roboto Condensed"/>
            </a:endParaRPr>
          </a:p>
          <a:p>
            <a:pPr algn="just">
              <a:buFont typeface="Wingdings" pitchFamily="2" charset="2"/>
              <a:buChar char="Ø"/>
            </a:pPr>
            <a:r>
              <a:rPr lang="ro-RO" sz="2100" dirty="0">
                <a:latin typeface="+mj-lt"/>
                <a:ea typeface="Roboto Condensed"/>
              </a:rPr>
              <a:t> stabilirea modului de informare a populaţiei asupra amplasării acestor posturi şi a posibilităţii de a beneficia de autorecenzarea asistată;</a:t>
            </a:r>
            <a:endParaRPr lang="en-GB" sz="2100" dirty="0">
              <a:latin typeface="+mj-lt"/>
              <a:ea typeface="Roboto Condensed"/>
            </a:endParaRPr>
          </a:p>
          <a:p>
            <a:pPr algn="just">
              <a:buFont typeface="Wingdings" pitchFamily="2" charset="2"/>
              <a:buChar char="Ø"/>
            </a:pPr>
            <a:r>
              <a:rPr lang="ro-RO" sz="2100" dirty="0">
                <a:latin typeface="+mj-lt"/>
                <a:ea typeface="Roboto Condensed"/>
              </a:rPr>
              <a:t> amplasarea de plăcuţe cu denumirile străzilor şi cu numerele administrative, mai ales în localităţile unde s-a schimbat recent nomenclatorul stradal. Ar fi utilă transmiterea unor scrisori de informare către populaţie, pentru ca aceasta să cunoască noua adresă la care locuieşte. În situaţia în care autorecenzarea nu va fi efectuată pe adresa corectă, conform noului nomenclator stradal, datele nu vor putea fi recepţionate în baza de date a recensământului.</a:t>
            </a:r>
            <a:endParaRPr lang="en-GB" sz="2100" dirty="0">
              <a:latin typeface="+mj-lt"/>
              <a:ea typeface="Roboto Condensed"/>
            </a:endParaRPr>
          </a:p>
          <a:p>
            <a:pPr algn="just"/>
            <a:endParaRPr lang="en-GB" sz="2100" dirty="0">
              <a:latin typeface="+mj-lt"/>
              <a:ea typeface="Roboto Condensed"/>
            </a:endParaRPr>
          </a:p>
        </p:txBody>
      </p:sp>
      <p:pic>
        <p:nvPicPr>
          <p:cNvPr id="5" name="Picture 4">
            <a:extLst>
              <a:ext uri="{FF2B5EF4-FFF2-40B4-BE49-F238E27FC236}">
                <a16:creationId xmlns:a16="http://schemas.microsoft.com/office/drawing/2014/main" id="{FF79E7A1-CAB0-4B11-99D1-402873A282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8153" y="624691"/>
            <a:ext cx="2453210" cy="703253"/>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itle 1"/>
          <p:cNvSpPr>
            <a:spLocks noGrp="1"/>
          </p:cNvSpPr>
          <p:nvPr>
            <p:ph type="title"/>
          </p:nvPr>
        </p:nvSpPr>
        <p:spPr>
          <a:xfrm>
            <a:off x="1184275" y="1491453"/>
            <a:ext cx="10515600" cy="1100138"/>
          </a:xfrm>
        </p:spPr>
        <p:txBody>
          <a:bodyPr/>
          <a:lstStyle/>
          <a:p>
            <a:r>
              <a:rPr lang="en-GB" dirty="0">
                <a:latin typeface="+mj-lt"/>
                <a:ea typeface="Roboto Condensed"/>
              </a:rPr>
              <a:t>C</a:t>
            </a:r>
            <a:r>
              <a:rPr lang="ro-RO" dirty="0">
                <a:latin typeface="+mj-lt"/>
                <a:ea typeface="Roboto Condensed"/>
              </a:rPr>
              <a:t>alendar</a:t>
            </a:r>
            <a:r>
              <a:rPr lang="en-GB" dirty="0">
                <a:latin typeface="+mj-lt"/>
                <a:ea typeface="Roboto Condensed"/>
              </a:rPr>
              <a:t> </a:t>
            </a:r>
            <a:r>
              <a:rPr lang="en-GB" dirty="0" err="1">
                <a:latin typeface="+mj-lt"/>
                <a:ea typeface="Roboto Condensed"/>
              </a:rPr>
              <a:t>propus</a:t>
            </a:r>
            <a:r>
              <a:rPr lang="en-GB" dirty="0">
                <a:latin typeface="+mj-lt"/>
                <a:ea typeface="Roboto Condensed"/>
              </a:rPr>
              <a:t> </a:t>
            </a:r>
            <a:r>
              <a:rPr lang="en-GB" dirty="0" err="1">
                <a:latin typeface="+mj-lt"/>
                <a:ea typeface="Roboto Condensed"/>
              </a:rPr>
              <a:t>pentru</a:t>
            </a:r>
            <a:r>
              <a:rPr lang="ro-RO" dirty="0">
                <a:latin typeface="+mj-lt"/>
                <a:ea typeface="Roboto Condensed"/>
              </a:rPr>
              <a:t> recrutare, testare, instruire şi angajare personal de recensământ</a:t>
            </a:r>
            <a:endParaRPr lang="en-GB" dirty="0">
              <a:latin typeface="+mj-lt"/>
              <a:ea typeface="Roboto Condensed"/>
            </a:endParaRPr>
          </a:p>
        </p:txBody>
      </p:sp>
      <p:sp>
        <p:nvSpPr>
          <p:cNvPr id="3" name="Content Placeholder 2"/>
          <p:cNvSpPr>
            <a:spLocks noGrp="1"/>
          </p:cNvSpPr>
          <p:nvPr>
            <p:ph idx="1"/>
          </p:nvPr>
        </p:nvSpPr>
        <p:spPr>
          <a:xfrm>
            <a:off x="1184275" y="2986320"/>
            <a:ext cx="9971088" cy="3951287"/>
          </a:xfrm>
        </p:spPr>
        <p:txBody>
          <a:bodyPr/>
          <a:lstStyle/>
          <a:p>
            <a:pPr lvl="0" algn="just">
              <a:lnSpc>
                <a:spcPct val="100000"/>
              </a:lnSpc>
              <a:spcBef>
                <a:spcPts val="600"/>
              </a:spcBef>
              <a:spcAft>
                <a:spcPts val="0"/>
              </a:spcAft>
              <a:buFont typeface="Wingdings" panose="05000000000000000000" pitchFamily="2" charset="2"/>
              <a:buChar char="Ø"/>
            </a:pPr>
            <a:r>
              <a:rPr lang="en-US" sz="2000" b="1" dirty="0" err="1">
                <a:latin typeface="+mj-lt"/>
                <a:ea typeface="Calibri" panose="020F0502020204030204" pitchFamily="34" charset="0"/>
                <a:cs typeface="Trebuchet MS" panose="020B0603020202020204" pitchFamily="34" charset="0"/>
              </a:rPr>
              <a:t>Afișarea</a:t>
            </a:r>
            <a:r>
              <a:rPr lang="en-US" sz="2000" b="1" dirty="0">
                <a:latin typeface="+mj-lt"/>
                <a:ea typeface="Calibri" panose="020F0502020204030204" pitchFamily="34" charset="0"/>
                <a:cs typeface="Trebuchet MS" panose="020B0603020202020204" pitchFamily="34" charset="0"/>
              </a:rPr>
              <a:t> </a:t>
            </a:r>
            <a:r>
              <a:rPr lang="en-US" sz="2000" b="1" dirty="0" err="1">
                <a:latin typeface="+mj-lt"/>
                <a:ea typeface="Calibri" panose="020F0502020204030204" pitchFamily="34" charset="0"/>
                <a:cs typeface="Trebuchet MS" panose="020B0603020202020204" pitchFamily="34" charset="0"/>
              </a:rPr>
              <a:t>anunțului</a:t>
            </a:r>
            <a:r>
              <a:rPr lang="en-US" sz="2000" b="1" dirty="0">
                <a:latin typeface="+mj-lt"/>
                <a:ea typeface="Calibri" panose="020F0502020204030204" pitchFamily="34" charset="0"/>
                <a:cs typeface="Trebuchet MS" panose="020B0603020202020204" pitchFamily="34" charset="0"/>
              </a:rPr>
              <a:t> </a:t>
            </a:r>
            <a:r>
              <a:rPr lang="en-US" sz="2000" dirty="0" err="1">
                <a:latin typeface="+mj-lt"/>
                <a:ea typeface="Calibri" panose="020F0502020204030204" pitchFamily="34" charset="0"/>
                <a:cs typeface="Trebuchet MS" panose="020B0603020202020204" pitchFamily="34" charset="0"/>
              </a:rPr>
              <a:t>privind</a:t>
            </a:r>
            <a:r>
              <a:rPr lang="en-US" sz="2000" dirty="0">
                <a:latin typeface="+mj-lt"/>
                <a:ea typeface="Calibri" panose="020F0502020204030204" pitchFamily="34" charset="0"/>
                <a:cs typeface="Trebuchet MS" panose="020B0603020202020204" pitchFamily="34" charset="0"/>
              </a:rPr>
              <a:t> </a:t>
            </a:r>
            <a:r>
              <a:rPr lang="en-US" sz="2000" dirty="0" err="1">
                <a:latin typeface="+mj-lt"/>
                <a:ea typeface="Calibri" panose="020F0502020204030204" pitchFamily="34" charset="0"/>
                <a:cs typeface="Trebuchet MS" panose="020B0603020202020204" pitchFamily="34" charset="0"/>
              </a:rPr>
              <a:t>înscrierea</a:t>
            </a:r>
            <a:r>
              <a:rPr lang="en-US" sz="2000" dirty="0">
                <a:latin typeface="+mj-lt"/>
                <a:ea typeface="Calibri" panose="020F0502020204030204" pitchFamily="34" charset="0"/>
                <a:cs typeface="Trebuchet MS" panose="020B0603020202020204" pitchFamily="34" charset="0"/>
              </a:rPr>
              <a:t> </a:t>
            </a:r>
            <a:r>
              <a:rPr lang="en-US" sz="2000" dirty="0" err="1">
                <a:latin typeface="+mj-lt"/>
                <a:ea typeface="Calibri" panose="020F0502020204030204" pitchFamily="34" charset="0"/>
                <a:cs typeface="Trebuchet MS" panose="020B0603020202020204" pitchFamily="34" charset="0"/>
              </a:rPr>
              <a:t>candidaților</a:t>
            </a:r>
            <a:r>
              <a:rPr lang="en-US" sz="2000" dirty="0">
                <a:latin typeface="+mj-lt"/>
                <a:ea typeface="Calibri" panose="020F0502020204030204" pitchFamily="34" charset="0"/>
                <a:cs typeface="Trebuchet MS" panose="020B0603020202020204" pitchFamily="34" charset="0"/>
              </a:rPr>
              <a:t>, </a:t>
            </a:r>
            <a:r>
              <a:rPr lang="en-US" sz="2000" b="1" dirty="0" err="1">
                <a:latin typeface="+mj-lt"/>
                <a:ea typeface="Calibri" panose="020F0502020204030204" pitchFamily="34" charset="0"/>
                <a:cs typeface="Trebuchet MS" panose="020B0603020202020204" pitchFamily="34" charset="0"/>
              </a:rPr>
              <a:t>înscrierea</a:t>
            </a:r>
            <a:r>
              <a:rPr lang="en-US" sz="2000" b="1" dirty="0">
                <a:latin typeface="+mj-lt"/>
                <a:ea typeface="Calibri" panose="020F0502020204030204" pitchFamily="34" charset="0"/>
                <a:cs typeface="Trebuchet MS" panose="020B0603020202020204" pitchFamily="34" charset="0"/>
              </a:rPr>
              <a:t> </a:t>
            </a:r>
            <a:r>
              <a:rPr lang="en-US" sz="2000" b="1" dirty="0" err="1">
                <a:latin typeface="+mj-lt"/>
                <a:ea typeface="Calibri" panose="020F0502020204030204" pitchFamily="34" charset="0"/>
                <a:cs typeface="Trebuchet MS" panose="020B0603020202020204" pitchFamily="34" charset="0"/>
              </a:rPr>
              <a:t>candidaților</a:t>
            </a:r>
            <a:r>
              <a:rPr lang="en-US" sz="2000" b="1" dirty="0">
                <a:latin typeface="+mj-lt"/>
                <a:ea typeface="Calibri" panose="020F0502020204030204" pitchFamily="34" charset="0"/>
                <a:cs typeface="Trebuchet MS" panose="020B0603020202020204" pitchFamily="34" charset="0"/>
              </a:rPr>
              <a:t> </a:t>
            </a:r>
            <a:r>
              <a:rPr lang="en-US" sz="2000" b="1" dirty="0" err="1">
                <a:latin typeface="+mj-lt"/>
                <a:ea typeface="Calibri" panose="020F0502020204030204" pitchFamily="34" charset="0"/>
                <a:cs typeface="Trebuchet MS" panose="020B0603020202020204" pitchFamily="34" charset="0"/>
              </a:rPr>
              <a:t>și</a:t>
            </a:r>
            <a:r>
              <a:rPr lang="en-US" sz="2000" b="1" dirty="0">
                <a:latin typeface="+mj-lt"/>
                <a:ea typeface="Calibri" panose="020F0502020204030204" pitchFamily="34" charset="0"/>
                <a:cs typeface="Trebuchet MS" panose="020B0603020202020204" pitchFamily="34" charset="0"/>
              </a:rPr>
              <a:t> </a:t>
            </a:r>
            <a:r>
              <a:rPr lang="en-US" sz="2000" b="1" dirty="0" err="1">
                <a:latin typeface="+mj-lt"/>
                <a:ea typeface="Calibri" panose="020F0502020204030204" pitchFamily="34" charset="0"/>
                <a:cs typeface="Trebuchet MS" panose="020B0603020202020204" pitchFamily="34" charset="0"/>
              </a:rPr>
              <a:t>definitivarea</a:t>
            </a:r>
            <a:r>
              <a:rPr lang="en-US" sz="2000" b="1" dirty="0">
                <a:latin typeface="+mj-lt"/>
                <a:ea typeface="Calibri" panose="020F0502020204030204" pitchFamily="34" charset="0"/>
                <a:cs typeface="Trebuchet MS" panose="020B0603020202020204" pitchFamily="34" charset="0"/>
              </a:rPr>
              <a:t> </a:t>
            </a:r>
            <a:r>
              <a:rPr lang="en-US" sz="2000" b="1" dirty="0" err="1">
                <a:latin typeface="+mj-lt"/>
                <a:ea typeface="Calibri" panose="020F0502020204030204" pitchFamily="34" charset="0"/>
                <a:cs typeface="Trebuchet MS" panose="020B0603020202020204" pitchFamily="34" charset="0"/>
              </a:rPr>
              <a:t>listelor</a:t>
            </a:r>
            <a:r>
              <a:rPr lang="en-US" sz="2000" b="1" dirty="0">
                <a:latin typeface="+mj-lt"/>
                <a:ea typeface="Calibri" panose="020F0502020204030204" pitchFamily="34" charset="0"/>
                <a:cs typeface="Trebuchet MS" panose="020B0603020202020204" pitchFamily="34" charset="0"/>
              </a:rPr>
              <a:t> de </a:t>
            </a:r>
            <a:r>
              <a:rPr lang="en-US" sz="2000" b="1" dirty="0" err="1">
                <a:latin typeface="+mj-lt"/>
                <a:ea typeface="Calibri" panose="020F0502020204030204" pitchFamily="34" charset="0"/>
                <a:cs typeface="Trebuchet MS" panose="020B0603020202020204" pitchFamily="34" charset="0"/>
              </a:rPr>
              <a:t>candidați</a:t>
            </a:r>
            <a:r>
              <a:rPr lang="en-US" sz="2000" dirty="0">
                <a:latin typeface="+mj-lt"/>
                <a:ea typeface="Calibri" panose="020F0502020204030204" pitchFamily="34" charset="0"/>
                <a:cs typeface="Trebuchet MS" panose="020B0603020202020204" pitchFamily="34" charset="0"/>
              </a:rPr>
              <a:t> de </a:t>
            </a:r>
            <a:r>
              <a:rPr lang="en-US" sz="2000" dirty="0" err="1">
                <a:latin typeface="+mj-lt"/>
                <a:ea typeface="Calibri" panose="020F0502020204030204" pitchFamily="34" charset="0"/>
                <a:cs typeface="Trebuchet MS" panose="020B0603020202020204" pitchFamily="34" charset="0"/>
              </a:rPr>
              <a:t>către</a:t>
            </a:r>
            <a:r>
              <a:rPr lang="en-US" sz="2000" dirty="0">
                <a:latin typeface="+mj-lt"/>
                <a:ea typeface="Calibri" panose="020F0502020204030204" pitchFamily="34" charset="0"/>
                <a:cs typeface="Trebuchet MS" panose="020B0603020202020204" pitchFamily="34" charset="0"/>
              </a:rPr>
              <a:t> UAT-</a:t>
            </a:r>
            <a:r>
              <a:rPr lang="en-US" sz="2000" dirty="0" err="1">
                <a:latin typeface="+mj-lt"/>
                <a:ea typeface="Calibri" panose="020F0502020204030204" pitchFamily="34" charset="0"/>
                <a:cs typeface="Trebuchet MS" panose="020B0603020202020204" pitchFamily="34" charset="0"/>
              </a:rPr>
              <a:t>uri</a:t>
            </a:r>
            <a:r>
              <a:rPr lang="en-US" sz="2000" dirty="0">
                <a:latin typeface="+mj-lt"/>
                <a:ea typeface="Calibri" panose="020F0502020204030204" pitchFamily="34" charset="0"/>
                <a:cs typeface="Trebuchet MS" panose="020B0603020202020204" pitchFamily="34" charset="0"/>
              </a:rPr>
              <a:t> a </a:t>
            </a:r>
            <a:r>
              <a:rPr lang="en-US" sz="2000" dirty="0" err="1">
                <a:latin typeface="+mj-lt"/>
                <a:ea typeface="Calibri" panose="020F0502020204030204" pitchFamily="34" charset="0"/>
                <a:cs typeface="Trebuchet MS" panose="020B0603020202020204" pitchFamily="34" charset="0"/>
              </a:rPr>
              <a:t>persoanelor</a:t>
            </a:r>
            <a:r>
              <a:rPr lang="en-US" sz="2000" dirty="0">
                <a:latin typeface="+mj-lt"/>
                <a:ea typeface="Calibri" panose="020F0502020204030204" pitchFamily="34" charset="0"/>
                <a:cs typeface="Trebuchet MS" panose="020B0603020202020204" pitchFamily="34" charset="0"/>
              </a:rPr>
              <a:t> care </a:t>
            </a:r>
            <a:r>
              <a:rPr lang="en-US" sz="2000" dirty="0" err="1">
                <a:latin typeface="+mj-lt"/>
                <a:ea typeface="Calibri" panose="020F0502020204030204" pitchFamily="34" charset="0"/>
                <a:cs typeface="Trebuchet MS" panose="020B0603020202020204" pitchFamily="34" charset="0"/>
              </a:rPr>
              <a:t>îndeplinesc</a:t>
            </a:r>
            <a:r>
              <a:rPr lang="en-US" sz="2000" dirty="0">
                <a:latin typeface="+mj-lt"/>
                <a:ea typeface="Calibri" panose="020F0502020204030204" pitchFamily="34" charset="0"/>
                <a:cs typeface="Trebuchet MS" panose="020B0603020202020204" pitchFamily="34" charset="0"/>
              </a:rPr>
              <a:t> </a:t>
            </a:r>
            <a:r>
              <a:rPr lang="en-US" sz="2000" dirty="0" err="1">
                <a:latin typeface="+mj-lt"/>
                <a:ea typeface="Calibri" panose="020F0502020204030204" pitchFamily="34" charset="0"/>
                <a:cs typeface="Trebuchet MS" panose="020B0603020202020204" pitchFamily="34" charset="0"/>
              </a:rPr>
              <a:t>criteriile</a:t>
            </a:r>
            <a:r>
              <a:rPr lang="en-US" sz="2000" dirty="0">
                <a:latin typeface="+mj-lt"/>
                <a:ea typeface="Calibri" panose="020F0502020204030204" pitchFamily="34" charset="0"/>
                <a:cs typeface="Trebuchet MS" panose="020B0603020202020204" pitchFamily="34" charset="0"/>
              </a:rPr>
              <a:t> </a:t>
            </a:r>
            <a:r>
              <a:rPr lang="en-US" sz="2000" dirty="0" err="1">
                <a:latin typeface="+mj-lt"/>
                <a:ea typeface="Calibri" panose="020F0502020204030204" pitchFamily="34" charset="0"/>
                <a:cs typeface="Trebuchet MS" panose="020B0603020202020204" pitchFamily="34" charset="0"/>
              </a:rPr>
              <a:t>prevăzute</a:t>
            </a:r>
            <a:r>
              <a:rPr lang="en-US" sz="2000" dirty="0">
                <a:latin typeface="+mj-lt"/>
                <a:ea typeface="Calibri" panose="020F0502020204030204" pitchFamily="34" charset="0"/>
                <a:cs typeface="Trebuchet MS" panose="020B0603020202020204" pitchFamily="34" charset="0"/>
              </a:rPr>
              <a:t> la art.45 din OUG nr.19/2020 </a:t>
            </a:r>
            <a:r>
              <a:rPr lang="en-US" sz="2000" dirty="0" err="1">
                <a:latin typeface="+mj-lt"/>
                <a:ea typeface="Calibri" panose="020F0502020204030204" pitchFamily="34" charset="0"/>
                <a:cs typeface="Trebuchet MS" panose="020B0603020202020204" pitchFamily="34" charset="0"/>
              </a:rPr>
              <a:t>aprobată</a:t>
            </a:r>
            <a:r>
              <a:rPr lang="en-US" sz="2000" dirty="0">
                <a:latin typeface="+mj-lt"/>
                <a:ea typeface="Calibri" panose="020F0502020204030204" pitchFamily="34" charset="0"/>
                <a:cs typeface="Trebuchet MS" panose="020B0603020202020204" pitchFamily="34" charset="0"/>
              </a:rPr>
              <a:t> </a:t>
            </a:r>
            <a:r>
              <a:rPr lang="en-US" sz="2000" dirty="0" err="1">
                <a:latin typeface="+mj-lt"/>
                <a:ea typeface="Calibri" panose="020F0502020204030204" pitchFamily="34" charset="0"/>
                <a:cs typeface="Trebuchet MS" panose="020B0603020202020204" pitchFamily="34" charset="0"/>
              </a:rPr>
              <a:t>și</a:t>
            </a:r>
            <a:r>
              <a:rPr lang="en-US" sz="2000" dirty="0">
                <a:latin typeface="+mj-lt"/>
                <a:ea typeface="Calibri" panose="020F0502020204030204" pitchFamily="34" charset="0"/>
                <a:cs typeface="Trebuchet MS" panose="020B0603020202020204" pitchFamily="34" charset="0"/>
              </a:rPr>
              <a:t> </a:t>
            </a:r>
            <a:r>
              <a:rPr lang="en-US" sz="2000" dirty="0" err="1">
                <a:latin typeface="+mj-lt"/>
                <a:ea typeface="Calibri" panose="020F0502020204030204" pitchFamily="34" charset="0"/>
                <a:cs typeface="Trebuchet MS" panose="020B0603020202020204" pitchFamily="34" charset="0"/>
              </a:rPr>
              <a:t>completată</a:t>
            </a:r>
            <a:r>
              <a:rPr lang="en-US" sz="2000" dirty="0">
                <a:latin typeface="+mj-lt"/>
                <a:ea typeface="Calibri" panose="020F0502020204030204" pitchFamily="34" charset="0"/>
                <a:cs typeface="Trebuchet MS" panose="020B0603020202020204" pitchFamily="34" charset="0"/>
              </a:rPr>
              <a:t> </a:t>
            </a:r>
            <a:r>
              <a:rPr lang="en-US" sz="2000" dirty="0" err="1">
                <a:latin typeface="+mj-lt"/>
                <a:ea typeface="Calibri" panose="020F0502020204030204" pitchFamily="34" charset="0"/>
                <a:cs typeface="Trebuchet MS" panose="020B0603020202020204" pitchFamily="34" charset="0"/>
              </a:rPr>
              <a:t>prin</a:t>
            </a:r>
            <a:r>
              <a:rPr lang="en-US" sz="2000" dirty="0">
                <a:latin typeface="+mj-lt"/>
                <a:ea typeface="Calibri" panose="020F0502020204030204" pitchFamily="34" charset="0"/>
                <a:cs typeface="Trebuchet MS" panose="020B0603020202020204" pitchFamily="34" charset="0"/>
              </a:rPr>
              <a:t> </a:t>
            </a:r>
            <a:r>
              <a:rPr lang="en-US" sz="2000" dirty="0" err="1">
                <a:latin typeface="+mj-lt"/>
                <a:ea typeface="Calibri" panose="020F0502020204030204" pitchFamily="34" charset="0"/>
                <a:cs typeface="Trebuchet MS" panose="020B0603020202020204" pitchFamily="34" charset="0"/>
              </a:rPr>
              <a:t>Legea</a:t>
            </a:r>
            <a:r>
              <a:rPr lang="en-US" sz="2000" dirty="0">
                <a:latin typeface="+mj-lt"/>
                <a:ea typeface="Calibri" panose="020F0502020204030204" pitchFamily="34" charset="0"/>
                <a:cs typeface="Trebuchet MS" panose="020B0603020202020204" pitchFamily="34" charset="0"/>
              </a:rPr>
              <a:t> nr.178/2020, cu </a:t>
            </a:r>
            <a:r>
              <a:rPr lang="en-US" sz="2000" dirty="0" err="1">
                <a:latin typeface="+mj-lt"/>
                <a:ea typeface="Calibri" panose="020F0502020204030204" pitchFamily="34" charset="0"/>
                <a:cs typeface="Trebuchet MS" panose="020B0603020202020204" pitchFamily="34" charset="0"/>
              </a:rPr>
              <a:t>completările</a:t>
            </a:r>
            <a:r>
              <a:rPr lang="en-US" sz="2000" dirty="0">
                <a:latin typeface="+mj-lt"/>
                <a:ea typeface="Calibri" panose="020F0502020204030204" pitchFamily="34" charset="0"/>
                <a:cs typeface="Trebuchet MS" panose="020B0603020202020204" pitchFamily="34" charset="0"/>
              </a:rPr>
              <a:t> </a:t>
            </a:r>
            <a:r>
              <a:rPr lang="en-US" sz="2000" dirty="0" err="1">
                <a:latin typeface="+mj-lt"/>
                <a:ea typeface="Calibri" panose="020F0502020204030204" pitchFamily="34" charset="0"/>
                <a:cs typeface="Trebuchet MS" panose="020B0603020202020204" pitchFamily="34" charset="0"/>
              </a:rPr>
              <a:t>și</a:t>
            </a:r>
            <a:r>
              <a:rPr lang="en-US" sz="2000" dirty="0">
                <a:latin typeface="+mj-lt"/>
                <a:ea typeface="Calibri" panose="020F0502020204030204" pitchFamily="34" charset="0"/>
                <a:cs typeface="Trebuchet MS" panose="020B0603020202020204" pitchFamily="34" charset="0"/>
              </a:rPr>
              <a:t> </a:t>
            </a:r>
            <a:r>
              <a:rPr lang="en-US" sz="2000" dirty="0" err="1">
                <a:latin typeface="+mj-lt"/>
                <a:ea typeface="Calibri" panose="020F0502020204030204" pitchFamily="34" charset="0"/>
                <a:cs typeface="Trebuchet MS" panose="020B0603020202020204" pitchFamily="34" charset="0"/>
              </a:rPr>
              <a:t>modificările</a:t>
            </a:r>
            <a:r>
              <a:rPr lang="en-US" sz="2000" dirty="0">
                <a:latin typeface="+mj-lt"/>
                <a:ea typeface="Calibri" panose="020F0502020204030204" pitchFamily="34" charset="0"/>
                <a:cs typeface="Trebuchet MS" panose="020B0603020202020204" pitchFamily="34" charset="0"/>
              </a:rPr>
              <a:t> </a:t>
            </a:r>
            <a:r>
              <a:rPr lang="en-US" sz="2000" dirty="0" err="1">
                <a:latin typeface="+mj-lt"/>
                <a:ea typeface="Calibri" panose="020F0502020204030204" pitchFamily="34" charset="0"/>
                <a:cs typeface="Trebuchet MS" panose="020B0603020202020204" pitchFamily="34" charset="0"/>
              </a:rPr>
              <a:t>ulterioare</a:t>
            </a:r>
            <a:r>
              <a:rPr lang="en-US" sz="2000" dirty="0">
                <a:latin typeface="+mj-lt"/>
                <a:ea typeface="Calibri" panose="020F0502020204030204" pitchFamily="34" charset="0"/>
                <a:cs typeface="Trebuchet MS" panose="020B0603020202020204" pitchFamily="34" charset="0"/>
              </a:rPr>
              <a:t> – </a:t>
            </a:r>
            <a:r>
              <a:rPr lang="en-US" sz="2000" b="1" i="1" dirty="0">
                <a:solidFill>
                  <a:srgbClr val="FF0000"/>
                </a:solidFill>
                <a:latin typeface="+mj-lt"/>
                <a:ea typeface="Calibri" panose="020F0502020204030204" pitchFamily="34" charset="0"/>
                <a:cs typeface="Trebuchet MS" panose="020B0603020202020204" pitchFamily="34" charset="0"/>
              </a:rPr>
              <a:t>p</a:t>
            </a:r>
            <a:r>
              <a:rPr lang="ro-RO" sz="2000" b="1" i="1" dirty="0">
                <a:solidFill>
                  <a:srgbClr val="FF0000"/>
                </a:solidFill>
                <a:latin typeface="+mj-lt"/>
                <a:ea typeface="Calibri" panose="020F0502020204030204" pitchFamily="34" charset="0"/>
                <a:cs typeface="Trebuchet MS" panose="020B0603020202020204" pitchFamily="34" charset="0"/>
              </a:rPr>
              <a:t>â</a:t>
            </a:r>
            <a:r>
              <a:rPr lang="en-US" sz="2000" b="1" i="1" dirty="0">
                <a:solidFill>
                  <a:srgbClr val="FF0000"/>
                </a:solidFill>
                <a:latin typeface="+mj-lt"/>
                <a:ea typeface="Calibri" panose="020F0502020204030204" pitchFamily="34" charset="0"/>
                <a:cs typeface="Trebuchet MS" panose="020B0603020202020204" pitchFamily="34" charset="0"/>
              </a:rPr>
              <a:t>n</a:t>
            </a:r>
            <a:r>
              <a:rPr lang="ro-RO" sz="2000" b="1" i="1" dirty="0">
                <a:solidFill>
                  <a:srgbClr val="FF0000"/>
                </a:solidFill>
                <a:latin typeface="+mj-lt"/>
                <a:ea typeface="Calibri" panose="020F0502020204030204" pitchFamily="34" charset="0"/>
                <a:cs typeface="Trebuchet MS" panose="020B0603020202020204" pitchFamily="34" charset="0"/>
              </a:rPr>
              <a:t>ă</a:t>
            </a:r>
            <a:r>
              <a:rPr lang="en-US" sz="2000" b="1" i="1" dirty="0">
                <a:solidFill>
                  <a:srgbClr val="FF0000"/>
                </a:solidFill>
                <a:latin typeface="+mj-lt"/>
                <a:ea typeface="Calibri" panose="020F0502020204030204" pitchFamily="34" charset="0"/>
                <a:cs typeface="Trebuchet MS" panose="020B0603020202020204" pitchFamily="34" charset="0"/>
              </a:rPr>
              <a:t> </a:t>
            </a:r>
            <a:r>
              <a:rPr lang="ro-RO" sz="2000" b="1" i="1" dirty="0">
                <a:solidFill>
                  <a:srgbClr val="FF0000"/>
                </a:solidFill>
                <a:latin typeface="+mj-lt"/>
                <a:ea typeface="Calibri" panose="020F0502020204030204" pitchFamily="34" charset="0"/>
                <a:cs typeface="Trebuchet MS" panose="020B0603020202020204" pitchFamily="34" charset="0"/>
              </a:rPr>
              <a:t>î</a:t>
            </a:r>
            <a:r>
              <a:rPr lang="en-US" sz="2000" b="1" i="1" dirty="0">
                <a:solidFill>
                  <a:srgbClr val="FF0000"/>
                </a:solidFill>
                <a:latin typeface="+mj-lt"/>
                <a:ea typeface="Calibri" panose="020F0502020204030204" pitchFamily="34" charset="0"/>
                <a:cs typeface="Trebuchet MS" panose="020B0603020202020204" pitchFamily="34" charset="0"/>
              </a:rPr>
              <a:t>n 18 </a:t>
            </a:r>
            <a:r>
              <a:rPr lang="en-US" sz="2000" b="1" i="1" dirty="0" err="1">
                <a:solidFill>
                  <a:srgbClr val="FF0000"/>
                </a:solidFill>
                <a:latin typeface="+mj-lt"/>
                <a:ea typeface="Calibri" panose="020F0502020204030204" pitchFamily="34" charset="0"/>
                <a:cs typeface="Trebuchet MS" panose="020B0603020202020204" pitchFamily="34" charset="0"/>
              </a:rPr>
              <a:t>februarie</a:t>
            </a:r>
            <a:r>
              <a:rPr lang="en-US" sz="2000" b="1" i="1" dirty="0">
                <a:solidFill>
                  <a:srgbClr val="FF0000"/>
                </a:solidFill>
                <a:latin typeface="+mj-lt"/>
                <a:ea typeface="Calibri" panose="020F0502020204030204" pitchFamily="34" charset="0"/>
                <a:cs typeface="Trebuchet MS" panose="020B0603020202020204" pitchFamily="34" charset="0"/>
              </a:rPr>
              <a:t> 2022</a:t>
            </a:r>
          </a:p>
          <a:p>
            <a:pPr algn="just">
              <a:buFont typeface="Wingdings" panose="05000000000000000000" pitchFamily="2" charset="2"/>
              <a:buChar char="Ø"/>
              <a:defRPr/>
            </a:pPr>
            <a:r>
              <a:rPr lang="ro-RO" sz="2000" b="1" dirty="0">
                <a:latin typeface="+mj-lt"/>
              </a:rPr>
              <a:t>Transmiterea, de către fiecare UAT,  a </a:t>
            </a:r>
            <a:r>
              <a:rPr lang="ro-RO" sz="2000" b="1" i="1" dirty="0">
                <a:latin typeface="+mj-lt"/>
              </a:rPr>
              <a:t>Listei personalului propus </a:t>
            </a:r>
            <a:r>
              <a:rPr lang="ro-RO" sz="2000" b="1" dirty="0">
                <a:latin typeface="+mj-lt"/>
              </a:rPr>
              <a:t>:</a:t>
            </a:r>
            <a:r>
              <a:rPr lang="ro-RO" sz="2000" dirty="0">
                <a:latin typeface="+mj-lt"/>
              </a:rPr>
              <a:t> </a:t>
            </a:r>
            <a:r>
              <a:rPr lang="ro-RO" sz="2000" b="1" i="1" dirty="0">
                <a:solidFill>
                  <a:srgbClr val="FF0000"/>
                </a:solidFill>
                <a:latin typeface="+mj-lt"/>
              </a:rPr>
              <a:t>18- 22 februarie 2022</a:t>
            </a:r>
            <a:endParaRPr lang="en-GB" sz="2000" b="1" i="1" dirty="0">
              <a:solidFill>
                <a:srgbClr val="FF0000"/>
              </a:solidFill>
              <a:latin typeface="+mj-lt"/>
            </a:endParaRPr>
          </a:p>
          <a:p>
            <a:pPr algn="just">
              <a:buFont typeface="Wingdings" panose="05000000000000000000" pitchFamily="2" charset="2"/>
              <a:buChar char="Ø"/>
              <a:defRPr/>
            </a:pPr>
            <a:r>
              <a:rPr lang="ro-RO" sz="2000" b="1" dirty="0">
                <a:latin typeface="+mj-lt"/>
              </a:rPr>
              <a:t>Instruire şi predare materiale ( inclusiv tablete) : </a:t>
            </a:r>
            <a:r>
              <a:rPr lang="ro-RO" sz="2000" b="1" i="1" dirty="0">
                <a:solidFill>
                  <a:srgbClr val="FF0000"/>
                </a:solidFill>
                <a:latin typeface="+mj-lt"/>
              </a:rPr>
              <a:t>28 februarie – 4 martie 2022</a:t>
            </a:r>
          </a:p>
          <a:p>
            <a:pPr lvl="0" algn="just">
              <a:buFont typeface="Wingdings" panose="05000000000000000000" pitchFamily="2" charset="2"/>
              <a:buChar char="Ø"/>
              <a:defRPr/>
            </a:pPr>
            <a:r>
              <a:rPr lang="ro-RO" sz="2000" b="1" dirty="0">
                <a:solidFill>
                  <a:prstClr val="black"/>
                </a:solidFill>
                <a:latin typeface="+mj-lt"/>
              </a:rPr>
              <a:t>Întocmirea contractelor de servicii de către fiecare UAT</a:t>
            </a:r>
            <a:r>
              <a:rPr lang="ro-RO" sz="2000" dirty="0">
                <a:solidFill>
                  <a:prstClr val="black"/>
                </a:solidFill>
                <a:latin typeface="+mj-lt"/>
              </a:rPr>
              <a:t>: </a:t>
            </a:r>
            <a:r>
              <a:rPr lang="ro-RO" sz="2000" b="1" i="1" dirty="0">
                <a:solidFill>
                  <a:srgbClr val="FF0000"/>
                </a:solidFill>
                <a:latin typeface="+mj-lt"/>
              </a:rPr>
              <a:t>5 martie – 9 martie 2022</a:t>
            </a:r>
          </a:p>
          <a:p>
            <a:pPr algn="just">
              <a:buFont typeface="Wingdings" panose="05000000000000000000" pitchFamily="2" charset="2"/>
              <a:buChar char="Ø"/>
              <a:defRPr/>
            </a:pPr>
            <a:endParaRPr lang="en-GB" sz="1800" b="1" i="1" dirty="0">
              <a:solidFill>
                <a:srgbClr val="FF0000"/>
              </a:solidFill>
              <a:latin typeface="+mj-lt"/>
            </a:endParaRPr>
          </a:p>
          <a:p>
            <a:pPr marL="0" indent="0" algn="just">
              <a:buNone/>
              <a:defRPr/>
            </a:pPr>
            <a:endParaRPr lang="en-GB" sz="1800" dirty="0"/>
          </a:p>
          <a:p>
            <a:pPr algn="just">
              <a:defRPr/>
            </a:pPr>
            <a:endParaRPr lang="en-GB" sz="1800" dirty="0"/>
          </a:p>
        </p:txBody>
      </p:sp>
      <p:pic>
        <p:nvPicPr>
          <p:cNvPr id="5" name="Picture 4">
            <a:extLst>
              <a:ext uri="{FF2B5EF4-FFF2-40B4-BE49-F238E27FC236}">
                <a16:creationId xmlns:a16="http://schemas.microsoft.com/office/drawing/2014/main" id="{FF79E7A1-CAB0-4B11-99D1-402873A282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6890" y="688980"/>
            <a:ext cx="2453210" cy="703253"/>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u="sng" dirty="0">
                <a:latin typeface="+mj-lt"/>
              </a:rPr>
              <a:t>Acţiuni</a:t>
            </a:r>
            <a:endParaRPr lang="en-US" u="sng" dirty="0">
              <a:latin typeface="+mj-lt"/>
            </a:endParaRPr>
          </a:p>
        </p:txBody>
      </p:sp>
      <p:sp>
        <p:nvSpPr>
          <p:cNvPr id="3" name="Content Placeholder 2"/>
          <p:cNvSpPr>
            <a:spLocks noGrp="1"/>
          </p:cNvSpPr>
          <p:nvPr>
            <p:ph idx="1"/>
          </p:nvPr>
        </p:nvSpPr>
        <p:spPr>
          <a:xfrm>
            <a:off x="838200" y="2552700"/>
            <a:ext cx="10515600" cy="3111500"/>
          </a:xfrm>
        </p:spPr>
        <p:txBody>
          <a:bodyPr/>
          <a:lstStyle/>
          <a:p>
            <a:pPr algn="just">
              <a:lnSpc>
                <a:spcPct val="115000"/>
              </a:lnSpc>
              <a:spcAft>
                <a:spcPts val="1000"/>
              </a:spcAft>
            </a:pPr>
            <a:r>
              <a:rPr lang="ro-RO" sz="2400" dirty="0">
                <a:latin typeface="+mj-lt"/>
                <a:ea typeface="Calibri" panose="020F0502020204030204" pitchFamily="34" charset="0"/>
                <a:cs typeface="Times New Roman" panose="02020603050405020304" pitchFamily="18" charset="0"/>
              </a:rPr>
              <a:t>Completarea tabelului cu personalul de recensamânt (inclusiv rezerve) de către comisia locală şi transmiterea lui către persoana responsabilă din cadrul DTS.</a:t>
            </a:r>
            <a:endParaRPr lang="en-US" sz="2400" dirty="0">
              <a:latin typeface="+mj-lt"/>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ro-RO" sz="2400" dirty="0">
                <a:latin typeface="+mj-lt"/>
                <a:ea typeface="Calibri" panose="020F0502020204030204" pitchFamily="34" charset="0"/>
                <a:cs typeface="Times New Roman" panose="02020603050405020304" pitchFamily="18" charset="0"/>
              </a:rPr>
              <a:t>Verificarea, actualizarea datelor referitoare la personalul de recensământ (să nu existe cărţi de identitate expirate; </a:t>
            </a:r>
            <a:r>
              <a:rPr lang="ro-RO" sz="2400" i="1" u="sng" dirty="0">
                <a:latin typeface="+mj-lt"/>
                <a:ea typeface="Calibri" panose="020F0502020204030204" pitchFamily="34" charset="0"/>
                <a:cs typeface="Times New Roman" panose="02020603050405020304" pitchFamily="18" charset="0"/>
              </a:rPr>
              <a:t>în tabel se va înscrie şi iniţiala tatălui</a:t>
            </a:r>
            <a:r>
              <a:rPr lang="ro-RO" sz="2400" dirty="0">
                <a:latin typeface="+mj-lt"/>
                <a:ea typeface="Calibri" panose="020F0502020204030204" pitchFamily="34" charset="0"/>
                <a:cs typeface="Times New Roman" panose="02020603050405020304" pitchFamily="18" charset="0"/>
              </a:rPr>
              <a:t>)</a:t>
            </a:r>
            <a:endParaRPr lang="en-US" sz="2400" dirty="0">
              <a:latin typeface="+mj-lt"/>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ro-RO" sz="2400" dirty="0">
                <a:latin typeface="+mj-lt"/>
                <a:ea typeface="Calibri" panose="020F0502020204030204" pitchFamily="34" charset="0"/>
                <a:cs typeface="Times New Roman" panose="02020603050405020304" pitchFamily="18" charset="0"/>
              </a:rPr>
              <a:t>Crearea de grupuri de email/WhatsApp pentru a asigura și facilita comunicarea cu membrii comisiei locale, şi cu recenzorii/recenzorii șefi/coordonatorii.</a:t>
            </a:r>
            <a:endParaRPr lang="en-US" sz="2400" dirty="0">
              <a:latin typeface="+mj-lt"/>
              <a:ea typeface="Calibri" panose="020F0502020204030204" pitchFamily="34"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FF79E7A1-CAB0-4B11-99D1-402873A282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8153" y="624691"/>
            <a:ext cx="2453210" cy="703253"/>
          </a:xfrm>
          <a:prstGeom prst="rect">
            <a:avLst/>
          </a:prstGeom>
        </p:spPr>
      </p:pic>
    </p:spTree>
    <p:extLst>
      <p:ext uri="{BB962C8B-B14F-4D97-AF65-F5344CB8AC3E}">
        <p14:creationId xmlns:p14="http://schemas.microsoft.com/office/powerpoint/2010/main" val="25275605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a:highlight>
                  <a:srgbClr val="D3D3D3"/>
                </a:highlight>
                <a:latin typeface="+mj-lt"/>
                <a:ea typeface="Calibri" panose="020F0502020204030204" pitchFamily="34" charset="0"/>
                <a:cs typeface="Times New Roman" panose="02020603050405020304" pitchFamily="18" charset="0"/>
              </a:rPr>
              <a:t>Campania de </a:t>
            </a:r>
            <a:r>
              <a:rPr lang="es-EC" dirty="0" err="1">
                <a:highlight>
                  <a:srgbClr val="D3D3D3"/>
                </a:highlight>
                <a:latin typeface="+mj-lt"/>
                <a:ea typeface="Calibri" panose="020F0502020204030204" pitchFamily="34" charset="0"/>
                <a:cs typeface="Times New Roman" panose="02020603050405020304" pitchFamily="18" charset="0"/>
              </a:rPr>
              <a:t>promovare</a:t>
            </a:r>
            <a:r>
              <a:rPr lang="es-EC" dirty="0">
                <a:highlight>
                  <a:srgbClr val="D3D3D3"/>
                </a:highlight>
                <a:latin typeface="+mj-lt"/>
                <a:ea typeface="Calibri" panose="020F0502020204030204" pitchFamily="34" charset="0"/>
                <a:cs typeface="Times New Roman" panose="02020603050405020304" pitchFamily="18" charset="0"/>
              </a:rPr>
              <a:t> </a:t>
            </a:r>
            <a:r>
              <a:rPr lang="ro-RO" dirty="0">
                <a:highlight>
                  <a:srgbClr val="D3D3D3"/>
                </a:highlight>
                <a:latin typeface="+mj-lt"/>
                <a:ea typeface="Calibri" panose="020F0502020204030204" pitchFamily="34" charset="0"/>
                <a:cs typeface="Times New Roman" panose="02020603050405020304" pitchFamily="18" charset="0"/>
              </a:rPr>
              <a:t> </a:t>
            </a:r>
            <a:r>
              <a:rPr lang="es-EC" dirty="0">
                <a:highlight>
                  <a:srgbClr val="D3D3D3"/>
                </a:highlight>
                <a:latin typeface="+mj-lt"/>
                <a:ea typeface="Calibri" panose="020F0502020204030204" pitchFamily="34" charset="0"/>
                <a:cs typeface="Times New Roman" panose="02020603050405020304" pitchFamily="18" charset="0"/>
              </a:rPr>
              <a:t>(</a:t>
            </a:r>
            <a:r>
              <a:rPr lang="es-EC" dirty="0" err="1">
                <a:highlight>
                  <a:srgbClr val="D3D3D3"/>
                </a:highlight>
                <a:latin typeface="+mj-lt"/>
                <a:ea typeface="Calibri" panose="020F0502020204030204" pitchFamily="34" charset="0"/>
                <a:cs typeface="Times New Roman" panose="02020603050405020304" pitchFamily="18" charset="0"/>
              </a:rPr>
              <a:t>februarie-iulie</a:t>
            </a:r>
            <a:r>
              <a:rPr lang="es-EC" dirty="0">
                <a:highlight>
                  <a:srgbClr val="D3D3D3"/>
                </a:highlight>
                <a:latin typeface="+mj-lt"/>
                <a:ea typeface="Calibri" panose="020F0502020204030204" pitchFamily="34" charset="0"/>
                <a:cs typeface="Times New Roman" panose="02020603050405020304" pitchFamily="18" charset="0"/>
              </a:rPr>
              <a:t> 2022)</a:t>
            </a:r>
            <a:br>
              <a:rPr lang="en-US" sz="2800" dirty="0">
                <a:latin typeface="+mj-lt"/>
                <a:ea typeface="Calibri" panose="020F0502020204030204" pitchFamily="34" charset="0"/>
                <a:cs typeface="Times New Roman" panose="02020603050405020304" pitchFamily="18" charset="0"/>
              </a:rPr>
            </a:br>
            <a:endParaRPr lang="en-US" dirty="0">
              <a:latin typeface="+mj-lt"/>
            </a:endParaRPr>
          </a:p>
        </p:txBody>
      </p:sp>
      <p:sp>
        <p:nvSpPr>
          <p:cNvPr id="3" name="Content Placeholder 2"/>
          <p:cNvSpPr>
            <a:spLocks noGrp="1"/>
          </p:cNvSpPr>
          <p:nvPr>
            <p:ph idx="1"/>
          </p:nvPr>
        </p:nvSpPr>
        <p:spPr/>
        <p:txBody>
          <a:bodyPr/>
          <a:lstStyle/>
          <a:p>
            <a:pPr marL="0" indent="0">
              <a:lnSpc>
                <a:spcPct val="150000"/>
              </a:lnSpc>
              <a:buNone/>
            </a:pPr>
            <a:r>
              <a:rPr lang="ro-RO" sz="3200" dirty="0">
                <a:latin typeface="+mj-lt"/>
                <a:ea typeface="Calibri" panose="020F0502020204030204" pitchFamily="34" charset="0"/>
                <a:cs typeface="Times New Roman" panose="02020603050405020304" pitchFamily="18" charset="0"/>
              </a:rPr>
              <a:t>Promovarea vizează toate categoriile sociale şi îşi propune atingerea unui procent de autorecenzare /autorecenzare asistată de minim 33% la nivel de UAT</a:t>
            </a:r>
            <a:r>
              <a:rPr lang="es-EC" sz="3200" dirty="0">
                <a:latin typeface="+mj-lt"/>
                <a:ea typeface="Calibri" panose="020F0502020204030204" pitchFamily="34" charset="0"/>
                <a:cs typeface="Times New Roman" panose="02020603050405020304" pitchFamily="18" charset="0"/>
              </a:rPr>
              <a:t>.</a:t>
            </a:r>
            <a:br>
              <a:rPr lang="en-US" sz="3200" dirty="0">
                <a:latin typeface="+mj-lt"/>
                <a:ea typeface="Calibri" panose="020F0502020204030204" pitchFamily="34" charset="0"/>
                <a:cs typeface="Times New Roman" panose="02020603050405020304" pitchFamily="18" charset="0"/>
              </a:rPr>
            </a:br>
            <a:endParaRPr lang="en-US" sz="3200" dirty="0">
              <a:latin typeface="+mj-lt"/>
            </a:endParaRPr>
          </a:p>
        </p:txBody>
      </p:sp>
      <p:pic>
        <p:nvPicPr>
          <p:cNvPr id="4" name="Picture 3">
            <a:extLst>
              <a:ext uri="{FF2B5EF4-FFF2-40B4-BE49-F238E27FC236}">
                <a16:creationId xmlns:a16="http://schemas.microsoft.com/office/drawing/2014/main" id="{FF79E7A1-CAB0-4B11-99D1-402873A282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8153" y="624691"/>
            <a:ext cx="2453210" cy="703253"/>
          </a:xfrm>
          <a:prstGeom prst="rect">
            <a:avLst/>
          </a:prstGeom>
        </p:spPr>
      </p:pic>
    </p:spTree>
    <p:extLst>
      <p:ext uri="{BB962C8B-B14F-4D97-AF65-F5344CB8AC3E}">
        <p14:creationId xmlns:p14="http://schemas.microsoft.com/office/powerpoint/2010/main" val="27616113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863600"/>
            <a:ext cx="11366500" cy="5549900"/>
          </a:xfrm>
        </p:spPr>
        <p:txBody>
          <a:bodyPr>
            <a:normAutofit fontScale="90000"/>
          </a:bodyPr>
          <a:lstStyle/>
          <a:p>
            <a:pPr>
              <a:lnSpc>
                <a:spcPct val="107000"/>
              </a:lnSpc>
              <a:spcAft>
                <a:spcPts val="800"/>
              </a:spcAft>
            </a:pPr>
            <a:br>
              <a:rPr lang="ro-RO" sz="3200" dirty="0">
                <a:latin typeface="+mj-lt"/>
                <a:ea typeface="Calibri" panose="020F0502020204030204" pitchFamily="34" charset="0"/>
                <a:cs typeface="Times New Roman" panose="02020603050405020304" pitchFamily="18" charset="0"/>
              </a:rPr>
            </a:br>
            <a:r>
              <a:rPr lang="es-EC" sz="3200" dirty="0" err="1">
                <a:latin typeface="+mj-lt"/>
                <a:ea typeface="Calibri" panose="020F0502020204030204" pitchFamily="34" charset="0"/>
                <a:cs typeface="Times New Roman" panose="02020603050405020304" pitchFamily="18" charset="0"/>
              </a:rPr>
              <a:t>Mijloace</a:t>
            </a:r>
            <a:r>
              <a:rPr lang="es-EC" sz="3200" dirty="0">
                <a:latin typeface="+mj-lt"/>
                <a:ea typeface="Calibri" panose="020F0502020204030204" pitchFamily="34" charset="0"/>
                <a:cs typeface="Times New Roman" panose="02020603050405020304" pitchFamily="18" charset="0"/>
              </a:rPr>
              <a:t> de comunicare </a:t>
            </a:r>
            <a:r>
              <a:rPr lang="es-EC" sz="3200" dirty="0" err="1">
                <a:latin typeface="+mj-lt"/>
                <a:ea typeface="Calibri" panose="020F0502020204030204" pitchFamily="34" charset="0"/>
                <a:cs typeface="Times New Roman" panose="02020603050405020304" pitchFamily="18" charset="0"/>
              </a:rPr>
              <a:t>şi</a:t>
            </a:r>
            <a:r>
              <a:rPr lang="es-EC" sz="3200" dirty="0">
                <a:latin typeface="+mj-lt"/>
                <a:ea typeface="Calibri" panose="020F0502020204030204" pitchFamily="34" charset="0"/>
                <a:cs typeface="Times New Roman" panose="02020603050405020304" pitchFamily="18" charset="0"/>
              </a:rPr>
              <a:t> </a:t>
            </a:r>
            <a:r>
              <a:rPr lang="es-EC" sz="3200" dirty="0" err="1">
                <a:latin typeface="+mj-lt"/>
                <a:ea typeface="Calibri" panose="020F0502020204030204" pitchFamily="34" charset="0"/>
                <a:cs typeface="Times New Roman" panose="02020603050405020304" pitchFamily="18" charset="0"/>
              </a:rPr>
              <a:t>promovare</a:t>
            </a:r>
            <a:r>
              <a:rPr lang="es-EC" sz="3200" dirty="0">
                <a:latin typeface="+mj-lt"/>
                <a:ea typeface="Calibri" panose="020F0502020204030204" pitchFamily="34" charset="0"/>
                <a:cs typeface="Times New Roman" panose="02020603050405020304" pitchFamily="18" charset="0"/>
              </a:rPr>
              <a:t> </a:t>
            </a:r>
            <a:r>
              <a:rPr lang="es-EC" sz="3200" u="sng" dirty="0">
                <a:latin typeface="+mj-lt"/>
                <a:ea typeface="Calibri" panose="020F0502020204030204" pitchFamily="34" charset="0"/>
                <a:cs typeface="Times New Roman" panose="02020603050405020304" pitchFamily="18" charset="0"/>
              </a:rPr>
              <a:t>de </a:t>
            </a:r>
            <a:r>
              <a:rPr lang="es-EC" sz="3200" u="sng" dirty="0" err="1">
                <a:latin typeface="+mj-lt"/>
                <a:ea typeface="Calibri" panose="020F0502020204030204" pitchFamily="34" charset="0"/>
                <a:cs typeface="Times New Roman" panose="02020603050405020304" pitchFamily="18" charset="0"/>
              </a:rPr>
              <a:t>realizat</a:t>
            </a:r>
            <a:r>
              <a:rPr lang="es-EC" sz="3200" u="sng" dirty="0">
                <a:latin typeface="+mj-lt"/>
                <a:ea typeface="Calibri" panose="020F0502020204030204" pitchFamily="34" charset="0"/>
                <a:cs typeface="Times New Roman" panose="02020603050405020304" pitchFamily="18" charset="0"/>
              </a:rPr>
              <a:t> </a:t>
            </a:r>
            <a:r>
              <a:rPr lang="es-EC" sz="3200" dirty="0">
                <a:latin typeface="+mj-lt"/>
                <a:ea typeface="Calibri" panose="020F0502020204030204" pitchFamily="34" charset="0"/>
                <a:cs typeface="Times New Roman" panose="02020603050405020304" pitchFamily="18" charset="0"/>
              </a:rPr>
              <a:t>de </a:t>
            </a:r>
            <a:r>
              <a:rPr lang="es-EC" sz="3200" dirty="0" err="1">
                <a:latin typeface="+mj-lt"/>
                <a:ea typeface="Calibri" panose="020F0502020204030204" pitchFamily="34" charset="0"/>
                <a:cs typeface="Times New Roman" panose="02020603050405020304" pitchFamily="18" charset="0"/>
              </a:rPr>
              <a:t>către</a:t>
            </a:r>
            <a:r>
              <a:rPr lang="es-EC" sz="3200" dirty="0">
                <a:latin typeface="+mj-lt"/>
                <a:ea typeface="Calibri" panose="020F0502020204030204" pitchFamily="34" charset="0"/>
                <a:cs typeface="Times New Roman" panose="02020603050405020304" pitchFamily="18" charset="0"/>
              </a:rPr>
              <a:t> </a:t>
            </a:r>
            <a:r>
              <a:rPr lang="ro-RO" sz="3200" dirty="0">
                <a:latin typeface="+mj-lt"/>
                <a:ea typeface="Calibri" panose="020F0502020204030204" pitchFamily="34" charset="0"/>
                <a:cs typeface="Times New Roman" panose="02020603050405020304" pitchFamily="18" charset="0"/>
              </a:rPr>
              <a:t>C</a:t>
            </a:r>
            <a:r>
              <a:rPr lang="es-EC" sz="3200" dirty="0" err="1">
                <a:latin typeface="+mj-lt"/>
                <a:ea typeface="Calibri" panose="020F0502020204030204" pitchFamily="34" charset="0"/>
                <a:cs typeface="Times New Roman" panose="02020603050405020304" pitchFamily="18" charset="0"/>
              </a:rPr>
              <a:t>omisia</a:t>
            </a:r>
            <a:r>
              <a:rPr lang="es-EC" sz="3200" dirty="0">
                <a:latin typeface="+mj-lt"/>
                <a:ea typeface="Calibri" panose="020F0502020204030204" pitchFamily="34" charset="0"/>
                <a:cs typeface="Times New Roman" panose="02020603050405020304" pitchFamily="18" charset="0"/>
              </a:rPr>
              <a:t> </a:t>
            </a:r>
            <a:r>
              <a:rPr lang="ro-RO" sz="3200" dirty="0">
                <a:latin typeface="+mj-lt"/>
                <a:ea typeface="Calibri" panose="020F0502020204030204" pitchFamily="34" charset="0"/>
                <a:cs typeface="Times New Roman" panose="02020603050405020304" pitchFamily="18" charset="0"/>
              </a:rPr>
              <a:t>L</a:t>
            </a:r>
            <a:r>
              <a:rPr lang="es-EC" sz="3200" dirty="0" err="1">
                <a:latin typeface="+mj-lt"/>
                <a:ea typeface="Calibri" panose="020F0502020204030204" pitchFamily="34" charset="0"/>
                <a:cs typeface="Times New Roman" panose="02020603050405020304" pitchFamily="18" charset="0"/>
              </a:rPr>
              <a:t>ocală</a:t>
            </a:r>
            <a:br>
              <a:rPr lang="ro-RO" sz="3200" dirty="0">
                <a:latin typeface="+mj-lt"/>
                <a:ea typeface="Calibri" panose="020F0502020204030204" pitchFamily="34" charset="0"/>
                <a:cs typeface="Times New Roman" panose="02020603050405020304" pitchFamily="18" charset="0"/>
              </a:rPr>
            </a:br>
            <a:br>
              <a:rPr lang="en-US" sz="2800" dirty="0">
                <a:latin typeface="+mj-lt"/>
                <a:ea typeface="Calibri" panose="020F0502020204030204" pitchFamily="34" charset="0"/>
                <a:cs typeface="Times New Roman" panose="02020603050405020304" pitchFamily="18" charset="0"/>
              </a:rPr>
            </a:br>
            <a:r>
              <a:rPr lang="ro-RO" sz="3200" dirty="0">
                <a:latin typeface="Times New Roman" panose="02020603050405020304" pitchFamily="18" charset="0"/>
                <a:ea typeface="Calibri" panose="020F0502020204030204" pitchFamily="34" charset="0"/>
                <a:cs typeface="Times New Roman" panose="02020603050405020304" pitchFamily="18" charset="0"/>
              </a:rPr>
              <a:t>- </a:t>
            </a:r>
            <a:r>
              <a:rPr lang="en-GB" sz="2700" b="0" dirty="0" err="1">
                <a:latin typeface="+mj-lt"/>
                <a:ea typeface="Calibri" panose="020F0502020204030204" pitchFamily="34" charset="0"/>
                <a:cs typeface="Times New Roman" panose="02020603050405020304" pitchFamily="18" charset="0"/>
              </a:rPr>
              <a:t>Afişare</a:t>
            </a:r>
            <a:r>
              <a:rPr lang="ro-RO" sz="2700" b="0" dirty="0">
                <a:latin typeface="+mj-lt"/>
                <a:ea typeface="Calibri" panose="020F0502020204030204" pitchFamily="34" charset="0"/>
                <a:cs typeface="Times New Roman" panose="02020603050405020304" pitchFamily="18" charset="0"/>
              </a:rPr>
              <a:t> </a:t>
            </a:r>
            <a:r>
              <a:rPr lang="en-GB" sz="2700" b="0" dirty="0" err="1">
                <a:latin typeface="+mj-lt"/>
                <a:ea typeface="Calibri" panose="020F0502020204030204" pitchFamily="34" charset="0"/>
                <a:cs typeface="Times New Roman" panose="02020603050405020304" pitchFamily="18" charset="0"/>
              </a:rPr>
              <a:t>pe</a:t>
            </a:r>
            <a:r>
              <a:rPr lang="en-GB" sz="2700" b="0" dirty="0">
                <a:latin typeface="+mj-lt"/>
                <a:ea typeface="Calibri" panose="020F0502020204030204" pitchFamily="34" charset="0"/>
                <a:cs typeface="Times New Roman" panose="02020603050405020304" pitchFamily="18" charset="0"/>
              </a:rPr>
              <a:t> site-</a:t>
            </a:r>
            <a:r>
              <a:rPr lang="en-GB" sz="2700" b="0" dirty="0" err="1">
                <a:latin typeface="+mj-lt"/>
                <a:ea typeface="Calibri" panose="020F0502020204030204" pitchFamily="34" charset="0"/>
                <a:cs typeface="Times New Roman" panose="02020603050405020304" pitchFamily="18" charset="0"/>
              </a:rPr>
              <a:t>ul</a:t>
            </a:r>
            <a:r>
              <a:rPr lang="en-GB" sz="2700" b="0" dirty="0">
                <a:latin typeface="+mj-lt"/>
                <a:ea typeface="Calibri" panose="020F0502020204030204" pitchFamily="34" charset="0"/>
                <a:cs typeface="Times New Roman" panose="02020603050405020304" pitchFamily="18" charset="0"/>
              </a:rPr>
              <a:t> </a:t>
            </a:r>
            <a:r>
              <a:rPr lang="en-GB" sz="2700" b="0" dirty="0" err="1">
                <a:latin typeface="+mj-lt"/>
                <a:ea typeface="Calibri" panose="020F0502020204030204" pitchFamily="34" charset="0"/>
                <a:cs typeface="Times New Roman" panose="02020603050405020304" pitchFamily="18" charset="0"/>
              </a:rPr>
              <a:t>primăriei</a:t>
            </a:r>
            <a:r>
              <a:rPr lang="en-GB" sz="2700" b="0" dirty="0">
                <a:latin typeface="+mj-lt"/>
                <a:ea typeface="Calibri" panose="020F0502020204030204" pitchFamily="34" charset="0"/>
                <a:cs typeface="Times New Roman" panose="02020603050405020304" pitchFamily="18" charset="0"/>
              </a:rPr>
              <a:t> </a:t>
            </a:r>
            <a:r>
              <a:rPr lang="ro-RO" sz="2700" b="0" dirty="0">
                <a:latin typeface="+mj-lt"/>
                <a:ea typeface="Calibri" panose="020F0502020204030204" pitchFamily="34" charset="0"/>
                <a:cs typeface="Times New Roman" panose="02020603050405020304" pitchFamily="18" charset="0"/>
              </a:rPr>
              <a:t>a logo-ului RPL şi </a:t>
            </a:r>
            <a:r>
              <a:rPr lang="en-GB" sz="2700" b="0" dirty="0">
                <a:latin typeface="+mj-lt"/>
                <a:ea typeface="Calibri" panose="020F0502020204030204" pitchFamily="34" charset="0"/>
                <a:cs typeface="Times New Roman" panose="02020603050405020304" pitchFamily="18" charset="0"/>
              </a:rPr>
              <a:t>a link-</a:t>
            </a:r>
            <a:r>
              <a:rPr lang="en-GB" sz="2700" b="0" dirty="0" err="1">
                <a:latin typeface="+mj-lt"/>
                <a:ea typeface="Calibri" panose="020F0502020204030204" pitchFamily="34" charset="0"/>
                <a:cs typeface="Times New Roman" panose="02020603050405020304" pitchFamily="18" charset="0"/>
              </a:rPr>
              <a:t>ului</a:t>
            </a:r>
            <a:r>
              <a:rPr lang="en-GB" sz="2700" b="0" dirty="0">
                <a:latin typeface="+mj-lt"/>
                <a:ea typeface="Calibri" panose="020F0502020204030204" pitchFamily="34" charset="0"/>
                <a:cs typeface="Times New Roman" panose="02020603050405020304" pitchFamily="18" charset="0"/>
              </a:rPr>
              <a:t> </a:t>
            </a:r>
            <a:r>
              <a:rPr lang="en-GB" sz="2700" b="0" dirty="0" err="1">
                <a:latin typeface="+mj-lt"/>
                <a:ea typeface="Calibri" panose="020F0502020204030204" pitchFamily="34" charset="0"/>
                <a:cs typeface="Times New Roman" panose="02020603050405020304" pitchFamily="18" charset="0"/>
              </a:rPr>
              <a:t>către</a:t>
            </a:r>
            <a:r>
              <a:rPr lang="ro-RO" sz="2700" b="0" dirty="0">
                <a:latin typeface="+mj-lt"/>
                <a:ea typeface="Calibri" panose="020F0502020204030204" pitchFamily="34" charset="0"/>
                <a:cs typeface="Times New Roman" panose="02020603050405020304" pitchFamily="18" charset="0"/>
              </a:rPr>
              <a:t> </a:t>
            </a:r>
            <a:r>
              <a:rPr lang="en-GB" sz="2700" b="0" u="sng" dirty="0">
                <a:solidFill>
                  <a:srgbClr val="0563C1"/>
                </a:solidFill>
                <a:latin typeface="+mj-lt"/>
                <a:ea typeface="Calibri" panose="020F0502020204030204" pitchFamily="34" charset="0"/>
                <a:cs typeface="Times New Roman" panose="02020603050405020304" pitchFamily="18" charset="0"/>
                <a:hlinkClick r:id="rId2"/>
              </a:rPr>
              <a:t>www.recensamantromania.ro</a:t>
            </a:r>
            <a:r>
              <a:rPr lang="en-GB" sz="2700" b="0" dirty="0">
                <a:latin typeface="+mj-lt"/>
                <a:ea typeface="Calibri" panose="020F0502020204030204" pitchFamily="34" charset="0"/>
                <a:cs typeface="Times New Roman" panose="02020603050405020304" pitchFamily="18" charset="0"/>
              </a:rPr>
              <a:t> </a:t>
            </a:r>
            <a:r>
              <a:rPr lang="en-GB" sz="2700" b="0" dirty="0" err="1">
                <a:latin typeface="+mj-lt"/>
                <a:ea typeface="Calibri" panose="020F0502020204030204" pitchFamily="34" charset="0"/>
                <a:cs typeface="Times New Roman" panose="02020603050405020304" pitchFamily="18" charset="0"/>
              </a:rPr>
              <a:t>şi</a:t>
            </a:r>
            <a:r>
              <a:rPr lang="en-GB" sz="2700" b="0" dirty="0">
                <a:latin typeface="+mj-lt"/>
                <a:ea typeface="Calibri" panose="020F0502020204030204" pitchFamily="34" charset="0"/>
                <a:cs typeface="Times New Roman" panose="02020603050405020304" pitchFamily="18" charset="0"/>
              </a:rPr>
              <a:t> implicit </a:t>
            </a:r>
            <a:r>
              <a:rPr lang="en-GB" sz="2700" b="0" dirty="0" err="1">
                <a:latin typeface="+mj-lt"/>
                <a:ea typeface="Calibri" panose="020F0502020204030204" pitchFamily="34" charset="0"/>
                <a:cs typeface="Times New Roman" panose="02020603050405020304" pitchFamily="18" charset="0"/>
              </a:rPr>
              <a:t>spre</a:t>
            </a:r>
            <a:r>
              <a:rPr lang="en-GB" sz="2700" b="0" dirty="0">
                <a:latin typeface="+mj-lt"/>
                <a:ea typeface="Calibri" panose="020F0502020204030204" pitchFamily="34" charset="0"/>
                <a:cs typeface="Times New Roman" panose="02020603050405020304" pitchFamily="18" charset="0"/>
              </a:rPr>
              <a:t> </a:t>
            </a:r>
            <a:r>
              <a:rPr lang="en-GB" sz="2700" b="0" dirty="0" err="1">
                <a:latin typeface="+mj-lt"/>
                <a:ea typeface="Calibri" panose="020F0502020204030204" pitchFamily="34" charset="0"/>
                <a:cs typeface="Times New Roman" panose="02020603050405020304" pitchFamily="18" charset="0"/>
              </a:rPr>
              <a:t>platforma</a:t>
            </a:r>
            <a:r>
              <a:rPr lang="en-GB" sz="2700" b="0" dirty="0">
                <a:latin typeface="+mj-lt"/>
                <a:ea typeface="Calibri" panose="020F0502020204030204" pitchFamily="34" charset="0"/>
                <a:cs typeface="Times New Roman" panose="02020603050405020304" pitchFamily="18" charset="0"/>
              </a:rPr>
              <a:t> de </a:t>
            </a:r>
            <a:r>
              <a:rPr lang="en-GB" sz="2700" b="0" dirty="0" err="1">
                <a:latin typeface="+mj-lt"/>
                <a:ea typeface="Calibri" panose="020F0502020204030204" pitchFamily="34" charset="0"/>
                <a:cs typeface="Times New Roman" panose="02020603050405020304" pitchFamily="18" charset="0"/>
              </a:rPr>
              <a:t>autorecenzare</a:t>
            </a:r>
            <a:br>
              <a:rPr lang="en-US" sz="2700" b="0" dirty="0">
                <a:latin typeface="+mj-lt"/>
                <a:ea typeface="Calibri" panose="020F0502020204030204" pitchFamily="34" charset="0"/>
                <a:cs typeface="Times New Roman" panose="02020603050405020304" pitchFamily="18" charset="0"/>
              </a:rPr>
            </a:br>
            <a:r>
              <a:rPr lang="ro-RO" sz="2700" b="0" dirty="0">
                <a:latin typeface="+mj-lt"/>
                <a:ea typeface="Calibri" panose="020F0502020204030204" pitchFamily="34" charset="0"/>
                <a:cs typeface="Times New Roman" panose="02020603050405020304" pitchFamily="18" charset="0"/>
              </a:rPr>
              <a:t>-</a:t>
            </a:r>
            <a:r>
              <a:rPr lang="en-GB" sz="2700" b="0" dirty="0" err="1">
                <a:latin typeface="+mj-lt"/>
                <a:ea typeface="Calibri" panose="020F0502020204030204" pitchFamily="34" charset="0"/>
                <a:cs typeface="Times New Roman" panose="02020603050405020304" pitchFamily="18" charset="0"/>
              </a:rPr>
              <a:t>Distribuire</a:t>
            </a:r>
            <a:r>
              <a:rPr lang="en-GB" sz="2700" b="0" dirty="0">
                <a:latin typeface="+mj-lt"/>
                <a:ea typeface="Calibri" panose="020F0502020204030204" pitchFamily="34" charset="0"/>
                <a:cs typeface="Times New Roman" panose="02020603050405020304" pitchFamily="18" charset="0"/>
              </a:rPr>
              <a:t> pliant </a:t>
            </a:r>
            <a:r>
              <a:rPr lang="en-GB" sz="2700" b="0" dirty="0" err="1">
                <a:latin typeface="+mj-lt"/>
                <a:ea typeface="Calibri" panose="020F0502020204030204" pitchFamily="34" charset="0"/>
                <a:cs typeface="Times New Roman" panose="02020603050405020304" pitchFamily="18" charset="0"/>
              </a:rPr>
              <a:t>persoanelor</a:t>
            </a:r>
            <a:r>
              <a:rPr lang="en-GB" sz="2700" b="0" dirty="0">
                <a:latin typeface="+mj-lt"/>
                <a:ea typeface="Calibri" panose="020F0502020204030204" pitchFamily="34" charset="0"/>
                <a:cs typeface="Times New Roman" panose="02020603050405020304" pitchFamily="18" charset="0"/>
              </a:rPr>
              <a:t> care </a:t>
            </a:r>
            <a:r>
              <a:rPr lang="en-GB" sz="2700" b="0" dirty="0" err="1">
                <a:latin typeface="+mj-lt"/>
                <a:ea typeface="Calibri" panose="020F0502020204030204" pitchFamily="34" charset="0"/>
                <a:cs typeface="Times New Roman" panose="02020603050405020304" pitchFamily="18" charset="0"/>
              </a:rPr>
              <a:t>intră</a:t>
            </a:r>
            <a:r>
              <a:rPr lang="en-GB" sz="2700" b="0" dirty="0">
                <a:latin typeface="+mj-lt"/>
                <a:ea typeface="Calibri" panose="020F0502020204030204" pitchFamily="34" charset="0"/>
                <a:cs typeface="Times New Roman" panose="02020603050405020304" pitchFamily="18" charset="0"/>
              </a:rPr>
              <a:t> </a:t>
            </a:r>
            <a:r>
              <a:rPr lang="en-GB" sz="2700" b="0" dirty="0" err="1">
                <a:latin typeface="+mj-lt"/>
                <a:ea typeface="Calibri" panose="020F0502020204030204" pitchFamily="34" charset="0"/>
                <a:cs typeface="Times New Roman" panose="02020603050405020304" pitchFamily="18" charset="0"/>
              </a:rPr>
              <a:t>în</a:t>
            </a:r>
            <a:r>
              <a:rPr lang="en-GB" sz="2700" b="0" dirty="0">
                <a:latin typeface="+mj-lt"/>
                <a:ea typeface="Calibri" panose="020F0502020204030204" pitchFamily="34" charset="0"/>
                <a:cs typeface="Times New Roman" panose="02020603050405020304" pitchFamily="18" charset="0"/>
              </a:rPr>
              <a:t> </a:t>
            </a:r>
            <a:r>
              <a:rPr lang="en-GB" sz="2700" b="0" dirty="0" err="1">
                <a:latin typeface="+mj-lt"/>
                <a:ea typeface="Calibri" panose="020F0502020204030204" pitchFamily="34" charset="0"/>
                <a:cs typeface="Times New Roman" panose="02020603050405020304" pitchFamily="18" charset="0"/>
              </a:rPr>
              <a:t>primărie</a:t>
            </a:r>
            <a:r>
              <a:rPr lang="en-GB" sz="2700" b="0" dirty="0">
                <a:latin typeface="+mj-lt"/>
                <a:ea typeface="Calibri" panose="020F0502020204030204" pitchFamily="34" charset="0"/>
                <a:cs typeface="Times New Roman" panose="02020603050405020304" pitchFamily="18" charset="0"/>
              </a:rPr>
              <a:t> (</a:t>
            </a:r>
            <a:r>
              <a:rPr lang="en-GB" sz="2700" b="0" dirty="0" err="1">
                <a:latin typeface="+mj-lt"/>
                <a:ea typeface="Calibri" panose="020F0502020204030204" pitchFamily="34" charset="0"/>
                <a:cs typeface="Times New Roman" panose="02020603050405020304" pitchFamily="18" charset="0"/>
              </a:rPr>
              <a:t>pentru</a:t>
            </a:r>
            <a:r>
              <a:rPr lang="en-GB" sz="2700" b="0" dirty="0">
                <a:latin typeface="+mj-lt"/>
                <a:ea typeface="Calibri" panose="020F0502020204030204" pitchFamily="34" charset="0"/>
                <a:cs typeface="Times New Roman" panose="02020603050405020304" pitchFamily="18" charset="0"/>
              </a:rPr>
              <a:t> </a:t>
            </a:r>
            <a:r>
              <a:rPr lang="en-GB" sz="2700" b="0" dirty="0" err="1">
                <a:latin typeface="+mj-lt"/>
                <a:ea typeface="Calibri" panose="020F0502020204030204" pitchFamily="34" charset="0"/>
                <a:cs typeface="Times New Roman" panose="02020603050405020304" pitchFamily="18" charset="0"/>
              </a:rPr>
              <a:t>plata</a:t>
            </a:r>
            <a:r>
              <a:rPr lang="en-GB" sz="2700" b="0" dirty="0">
                <a:latin typeface="+mj-lt"/>
                <a:ea typeface="Calibri" panose="020F0502020204030204" pitchFamily="34" charset="0"/>
                <a:cs typeface="Times New Roman" panose="02020603050405020304" pitchFamily="18" charset="0"/>
              </a:rPr>
              <a:t> </a:t>
            </a:r>
            <a:r>
              <a:rPr lang="en-GB" sz="2700" b="0" dirty="0" err="1">
                <a:latin typeface="+mj-lt"/>
                <a:ea typeface="Calibri" panose="020F0502020204030204" pitchFamily="34" charset="0"/>
                <a:cs typeface="Times New Roman" panose="02020603050405020304" pitchFamily="18" charset="0"/>
              </a:rPr>
              <a:t>impozit</a:t>
            </a:r>
            <a:r>
              <a:rPr lang="en-GB" sz="2700" b="0" dirty="0">
                <a:latin typeface="+mj-lt"/>
                <a:ea typeface="Calibri" panose="020F0502020204030204" pitchFamily="34" charset="0"/>
                <a:cs typeface="Times New Roman" panose="02020603050405020304" pitchFamily="18" charset="0"/>
              </a:rPr>
              <a:t> </a:t>
            </a:r>
            <a:r>
              <a:rPr lang="en-GB" sz="2700" b="0" dirty="0" err="1">
                <a:latin typeface="+mj-lt"/>
                <a:ea typeface="Calibri" panose="020F0502020204030204" pitchFamily="34" charset="0"/>
                <a:cs typeface="Times New Roman" panose="02020603050405020304" pitchFamily="18" charset="0"/>
              </a:rPr>
              <a:t>sau</a:t>
            </a:r>
            <a:r>
              <a:rPr lang="en-GB" sz="2700" b="0" dirty="0">
                <a:latin typeface="+mj-lt"/>
                <a:ea typeface="Calibri" panose="020F0502020204030204" pitchFamily="34" charset="0"/>
                <a:cs typeface="Times New Roman" panose="02020603050405020304" pitchFamily="18" charset="0"/>
              </a:rPr>
              <a:t> </a:t>
            </a:r>
            <a:r>
              <a:rPr lang="en-GB" sz="2700" b="0" dirty="0" err="1">
                <a:latin typeface="+mj-lt"/>
                <a:ea typeface="Calibri" panose="020F0502020204030204" pitchFamily="34" charset="0"/>
                <a:cs typeface="Times New Roman" panose="02020603050405020304" pitchFamily="18" charset="0"/>
              </a:rPr>
              <a:t>pentru</a:t>
            </a:r>
            <a:r>
              <a:rPr lang="en-GB" sz="2700" b="0" dirty="0">
                <a:latin typeface="+mj-lt"/>
                <a:ea typeface="Calibri" panose="020F0502020204030204" pitchFamily="34" charset="0"/>
                <a:cs typeface="Times New Roman" panose="02020603050405020304" pitchFamily="18" charset="0"/>
              </a:rPr>
              <a:t> </a:t>
            </a:r>
            <a:r>
              <a:rPr lang="en-GB" sz="2700" b="0" dirty="0" err="1">
                <a:latin typeface="+mj-lt"/>
                <a:ea typeface="Calibri" panose="020F0502020204030204" pitchFamily="34" charset="0"/>
                <a:cs typeface="Times New Roman" panose="02020603050405020304" pitchFamily="18" charset="0"/>
              </a:rPr>
              <a:t>adeverinţe</a:t>
            </a:r>
            <a:r>
              <a:rPr lang="en-GB" sz="2700" b="0" dirty="0">
                <a:latin typeface="+mj-lt"/>
                <a:ea typeface="Calibri" panose="020F0502020204030204" pitchFamily="34" charset="0"/>
                <a:cs typeface="Times New Roman" panose="02020603050405020304" pitchFamily="18" charset="0"/>
              </a:rPr>
              <a:t> APIA, </a:t>
            </a:r>
            <a:r>
              <a:rPr lang="en-GB" sz="2700" b="0" dirty="0" err="1">
                <a:latin typeface="+mj-lt"/>
                <a:ea typeface="Calibri" panose="020F0502020204030204" pitchFamily="34" charset="0"/>
                <a:cs typeface="Times New Roman" panose="02020603050405020304" pitchFamily="18" charset="0"/>
              </a:rPr>
              <a:t>etc</a:t>
            </a:r>
            <a:r>
              <a:rPr lang="en-GB" sz="2700" b="0" dirty="0">
                <a:latin typeface="+mj-lt"/>
                <a:ea typeface="Calibri" panose="020F0502020204030204" pitchFamily="34" charset="0"/>
                <a:cs typeface="Times New Roman" panose="02020603050405020304" pitchFamily="18" charset="0"/>
              </a:rPr>
              <a:t>)</a:t>
            </a:r>
            <a:br>
              <a:rPr lang="en-US" sz="2700" b="0" dirty="0">
                <a:latin typeface="+mj-lt"/>
                <a:ea typeface="Calibri" panose="020F0502020204030204" pitchFamily="34" charset="0"/>
                <a:cs typeface="Times New Roman" panose="02020603050405020304" pitchFamily="18" charset="0"/>
              </a:rPr>
            </a:br>
            <a:r>
              <a:rPr lang="ro-RO" sz="2700" b="0" dirty="0">
                <a:latin typeface="+mj-lt"/>
                <a:ea typeface="Calibri" panose="020F0502020204030204" pitchFamily="34" charset="0"/>
                <a:cs typeface="Times New Roman" panose="02020603050405020304" pitchFamily="18" charset="0"/>
              </a:rPr>
              <a:t>- </a:t>
            </a:r>
            <a:r>
              <a:rPr lang="fr-FR" sz="2700" b="0" dirty="0" err="1">
                <a:latin typeface="+mj-lt"/>
                <a:ea typeface="Calibri" panose="020F0502020204030204" pitchFamily="34" charset="0"/>
                <a:cs typeface="Times New Roman" panose="02020603050405020304" pitchFamily="18" charset="0"/>
              </a:rPr>
              <a:t>Distribuire</a:t>
            </a:r>
            <a:r>
              <a:rPr lang="fr-FR" sz="2700" b="0" dirty="0">
                <a:latin typeface="+mj-lt"/>
                <a:ea typeface="Calibri" panose="020F0502020204030204" pitchFamily="34" charset="0"/>
                <a:cs typeface="Times New Roman" panose="02020603050405020304" pitchFamily="18" charset="0"/>
              </a:rPr>
              <a:t> </a:t>
            </a:r>
            <a:r>
              <a:rPr lang="fr-FR" sz="2700" b="0" dirty="0" err="1">
                <a:latin typeface="+mj-lt"/>
                <a:ea typeface="Calibri" panose="020F0502020204030204" pitchFamily="34" charset="0"/>
                <a:cs typeface="Times New Roman" panose="02020603050405020304" pitchFamily="18" charset="0"/>
              </a:rPr>
              <a:t>materiale</a:t>
            </a:r>
            <a:r>
              <a:rPr lang="fr-FR" sz="2700" b="0" dirty="0">
                <a:latin typeface="+mj-lt"/>
                <a:ea typeface="Calibri" panose="020F0502020204030204" pitchFamily="34" charset="0"/>
                <a:cs typeface="Times New Roman" panose="02020603050405020304" pitchFamily="18" charset="0"/>
              </a:rPr>
              <a:t> </a:t>
            </a:r>
            <a:r>
              <a:rPr lang="fr-FR" sz="2700" b="0" dirty="0" err="1">
                <a:latin typeface="+mj-lt"/>
                <a:ea typeface="Calibri" panose="020F0502020204030204" pitchFamily="34" charset="0"/>
                <a:cs typeface="Times New Roman" panose="02020603050405020304" pitchFamily="18" charset="0"/>
              </a:rPr>
              <a:t>în</a:t>
            </a:r>
            <a:r>
              <a:rPr lang="fr-FR" sz="2700" b="0" dirty="0">
                <a:latin typeface="+mj-lt"/>
                <a:ea typeface="Calibri" panose="020F0502020204030204" pitchFamily="34" charset="0"/>
                <a:cs typeface="Times New Roman" panose="02020603050405020304" pitchFamily="18" charset="0"/>
              </a:rPr>
              <a:t> </a:t>
            </a:r>
            <a:r>
              <a:rPr lang="fr-FR" sz="2700" b="0" dirty="0" err="1">
                <a:latin typeface="+mj-lt"/>
                <a:ea typeface="Calibri" panose="020F0502020204030204" pitchFamily="34" charset="0"/>
                <a:cs typeface="Times New Roman" panose="02020603050405020304" pitchFamily="18" charset="0"/>
              </a:rPr>
              <a:t>carul</a:t>
            </a:r>
            <a:r>
              <a:rPr lang="fr-FR" sz="2700" b="0" dirty="0">
                <a:latin typeface="+mj-lt"/>
                <a:ea typeface="Calibri" panose="020F0502020204030204" pitchFamily="34" charset="0"/>
                <a:cs typeface="Times New Roman" panose="02020603050405020304" pitchFamily="18" charset="0"/>
              </a:rPr>
              <a:t> UAT (la </a:t>
            </a:r>
            <a:r>
              <a:rPr lang="fr-FR" sz="2700" b="0" dirty="0" err="1">
                <a:latin typeface="+mj-lt"/>
                <a:ea typeface="Calibri" panose="020F0502020204030204" pitchFamily="34" charset="0"/>
                <a:cs typeface="Times New Roman" panose="02020603050405020304" pitchFamily="18" charset="0"/>
              </a:rPr>
              <a:t>şcoală</a:t>
            </a:r>
            <a:r>
              <a:rPr lang="fr-FR" sz="2700" b="0" dirty="0">
                <a:latin typeface="+mj-lt"/>
                <a:ea typeface="Calibri" panose="020F0502020204030204" pitchFamily="34" charset="0"/>
                <a:cs typeface="Times New Roman" panose="02020603050405020304" pitchFamily="18" charset="0"/>
              </a:rPr>
              <a:t>, </a:t>
            </a:r>
            <a:r>
              <a:rPr lang="fr-FR" sz="2700" b="0" dirty="0" err="1">
                <a:latin typeface="+mj-lt"/>
                <a:ea typeface="Calibri" panose="020F0502020204030204" pitchFamily="34" charset="0"/>
                <a:cs typeface="Times New Roman" panose="02020603050405020304" pitchFamily="18" charset="0"/>
              </a:rPr>
              <a:t>grădiniţe</a:t>
            </a:r>
            <a:r>
              <a:rPr lang="fr-FR" sz="2700" b="0" dirty="0">
                <a:latin typeface="+mj-lt"/>
                <a:ea typeface="Calibri" panose="020F0502020204030204" pitchFamily="34" charset="0"/>
                <a:cs typeface="Times New Roman" panose="02020603050405020304" pitchFamily="18" charset="0"/>
              </a:rPr>
              <a:t>, </a:t>
            </a:r>
            <a:r>
              <a:rPr lang="fr-FR" sz="2700" b="0" dirty="0" err="1">
                <a:latin typeface="+mj-lt"/>
                <a:ea typeface="Calibri" panose="020F0502020204030204" pitchFamily="34" charset="0"/>
                <a:cs typeface="Times New Roman" panose="02020603050405020304" pitchFamily="18" charset="0"/>
              </a:rPr>
              <a:t>dispensare</a:t>
            </a:r>
            <a:r>
              <a:rPr lang="fr-FR" sz="2700" b="0" dirty="0">
                <a:latin typeface="+mj-lt"/>
                <a:ea typeface="Calibri" panose="020F0502020204030204" pitchFamily="34" charset="0"/>
                <a:cs typeface="Times New Roman" panose="02020603050405020304" pitchFamily="18" charset="0"/>
              </a:rPr>
              <a:t>, </a:t>
            </a:r>
            <a:r>
              <a:rPr lang="fr-FR" sz="2700" b="0" dirty="0" err="1">
                <a:latin typeface="+mj-lt"/>
                <a:ea typeface="Calibri" panose="020F0502020204030204" pitchFamily="34" charset="0"/>
                <a:cs typeface="Times New Roman" panose="02020603050405020304" pitchFamily="18" charset="0"/>
              </a:rPr>
              <a:t>cămine</a:t>
            </a:r>
            <a:r>
              <a:rPr lang="fr-FR" sz="2700" b="0" dirty="0">
                <a:latin typeface="+mj-lt"/>
                <a:ea typeface="Calibri" panose="020F0502020204030204" pitchFamily="34" charset="0"/>
                <a:cs typeface="Times New Roman" panose="02020603050405020304" pitchFamily="18" charset="0"/>
              </a:rPr>
              <a:t> de </a:t>
            </a:r>
            <a:r>
              <a:rPr lang="fr-FR" sz="2700" b="0" dirty="0" err="1">
                <a:latin typeface="+mj-lt"/>
                <a:ea typeface="Calibri" panose="020F0502020204030204" pitchFamily="34" charset="0"/>
                <a:cs typeface="Times New Roman" panose="02020603050405020304" pitchFamily="18" charset="0"/>
              </a:rPr>
              <a:t>bătrâni</a:t>
            </a:r>
            <a:r>
              <a:rPr lang="fr-FR" sz="2700" b="0" dirty="0">
                <a:latin typeface="+mj-lt"/>
                <a:ea typeface="Calibri" panose="020F0502020204030204" pitchFamily="34" charset="0"/>
                <a:cs typeface="Times New Roman" panose="02020603050405020304" pitchFamily="18" charset="0"/>
              </a:rPr>
              <a:t>, </a:t>
            </a:r>
            <a:r>
              <a:rPr lang="fr-FR" sz="2700" b="0" dirty="0" err="1">
                <a:latin typeface="+mj-lt"/>
                <a:ea typeface="Calibri" panose="020F0502020204030204" pitchFamily="34" charset="0"/>
                <a:cs typeface="Times New Roman" panose="02020603050405020304" pitchFamily="18" charset="0"/>
              </a:rPr>
              <a:t>poliţie</a:t>
            </a:r>
            <a:r>
              <a:rPr lang="fr-FR" sz="2700" b="0" dirty="0">
                <a:latin typeface="+mj-lt"/>
                <a:ea typeface="Calibri" panose="020F0502020204030204" pitchFamily="34" charset="0"/>
                <a:cs typeface="Times New Roman" panose="02020603050405020304" pitchFamily="18" charset="0"/>
              </a:rPr>
              <a:t>, </a:t>
            </a:r>
            <a:r>
              <a:rPr lang="fr-FR" sz="2700" b="0" dirty="0" err="1">
                <a:latin typeface="+mj-lt"/>
                <a:ea typeface="Calibri" panose="020F0502020204030204" pitchFamily="34" charset="0"/>
                <a:cs typeface="Times New Roman" panose="02020603050405020304" pitchFamily="18" charset="0"/>
              </a:rPr>
              <a:t>gară</a:t>
            </a:r>
            <a:r>
              <a:rPr lang="fr-FR" sz="2700" b="0" dirty="0">
                <a:latin typeface="+mj-lt"/>
                <a:ea typeface="Calibri" panose="020F0502020204030204" pitchFamily="34" charset="0"/>
                <a:cs typeface="Times New Roman" panose="02020603050405020304" pitchFamily="18" charset="0"/>
              </a:rPr>
              <a:t>, </a:t>
            </a:r>
            <a:r>
              <a:rPr lang="fr-FR" sz="2700" b="0" dirty="0" err="1">
                <a:latin typeface="+mj-lt"/>
                <a:ea typeface="Calibri" panose="020F0502020204030204" pitchFamily="34" charset="0"/>
                <a:cs typeface="Times New Roman" panose="02020603050405020304" pitchFamily="18" charset="0"/>
              </a:rPr>
              <a:t>etc</a:t>
            </a:r>
            <a:r>
              <a:rPr lang="fr-FR" sz="2700" b="0" dirty="0">
                <a:latin typeface="+mj-lt"/>
                <a:ea typeface="Calibri" panose="020F0502020204030204" pitchFamily="34" charset="0"/>
                <a:cs typeface="Times New Roman" panose="02020603050405020304" pitchFamily="18" charset="0"/>
              </a:rPr>
              <a:t>)</a:t>
            </a:r>
            <a:br>
              <a:rPr lang="en-US" sz="2700" b="0" dirty="0">
                <a:latin typeface="+mj-lt"/>
                <a:ea typeface="Calibri" panose="020F0502020204030204" pitchFamily="34" charset="0"/>
                <a:cs typeface="Times New Roman" panose="02020603050405020304" pitchFamily="18" charset="0"/>
              </a:rPr>
            </a:br>
            <a:r>
              <a:rPr lang="ro-RO" sz="2700" b="0" dirty="0">
                <a:latin typeface="+mj-lt"/>
                <a:ea typeface="Calibri" panose="020F0502020204030204" pitchFamily="34" charset="0"/>
                <a:cs typeface="Times New Roman" panose="02020603050405020304" pitchFamily="18" charset="0"/>
              </a:rPr>
              <a:t>- </a:t>
            </a:r>
            <a:r>
              <a:rPr lang="en-GB" sz="2700" b="0" dirty="0">
                <a:latin typeface="+mj-lt"/>
                <a:ea typeface="Calibri" panose="020F0502020204030204" pitchFamily="34" charset="0"/>
                <a:cs typeface="Times New Roman" panose="02020603050405020304" pitchFamily="18" charset="0"/>
              </a:rPr>
              <a:t>Comunicare </a:t>
            </a:r>
            <a:r>
              <a:rPr lang="en-GB" sz="2700" b="0" dirty="0" err="1">
                <a:latin typeface="+mj-lt"/>
                <a:ea typeface="Calibri" panose="020F0502020204030204" pitchFamily="34" charset="0"/>
                <a:cs typeface="Times New Roman" panose="02020603050405020304" pitchFamily="18" charset="0"/>
              </a:rPr>
              <a:t>prin</a:t>
            </a:r>
            <a:r>
              <a:rPr lang="en-GB" sz="2700" b="0" dirty="0">
                <a:latin typeface="+mj-lt"/>
                <a:ea typeface="Calibri" panose="020F0502020204030204" pitchFamily="34" charset="0"/>
                <a:cs typeface="Times New Roman" panose="02020603050405020304" pitchFamily="18" charset="0"/>
              </a:rPr>
              <a:t> </a:t>
            </a:r>
            <a:r>
              <a:rPr lang="en-GB" sz="2700" b="0" dirty="0" err="1">
                <a:latin typeface="+mj-lt"/>
                <a:ea typeface="Calibri" panose="020F0502020204030204" pitchFamily="34" charset="0"/>
                <a:cs typeface="Times New Roman" panose="02020603050405020304" pitchFamily="18" charset="0"/>
              </a:rPr>
              <a:t>şedinţe</a:t>
            </a:r>
            <a:r>
              <a:rPr lang="en-GB" sz="2700" b="0" dirty="0">
                <a:latin typeface="+mj-lt"/>
                <a:ea typeface="Calibri" panose="020F0502020204030204" pitchFamily="34" charset="0"/>
                <a:cs typeface="Times New Roman" panose="02020603050405020304" pitchFamily="18" charset="0"/>
              </a:rPr>
              <a:t> </a:t>
            </a:r>
            <a:r>
              <a:rPr lang="en-GB" sz="2700" b="0" dirty="0" err="1">
                <a:latin typeface="+mj-lt"/>
                <a:ea typeface="Calibri" panose="020F0502020204030204" pitchFamily="34" charset="0"/>
                <a:cs typeface="Times New Roman" panose="02020603050405020304" pitchFamily="18" charset="0"/>
              </a:rPr>
              <a:t>publice</a:t>
            </a:r>
            <a:r>
              <a:rPr lang="ro-RO" sz="2700" b="0" dirty="0">
                <a:latin typeface="+mj-lt"/>
                <a:ea typeface="Calibri" panose="020F0502020204030204" pitchFamily="34" charset="0"/>
                <a:cs typeface="Times New Roman" panose="02020603050405020304" pitchFamily="18" charset="0"/>
              </a:rPr>
              <a:t>, în cadrul unor evenimente (târguri), comunicare în scris </a:t>
            </a:r>
            <a:br>
              <a:rPr lang="en-US" sz="2700" b="0" dirty="0">
                <a:latin typeface="+mj-lt"/>
                <a:ea typeface="Calibri" panose="020F0502020204030204" pitchFamily="34" charset="0"/>
                <a:cs typeface="Times New Roman" panose="02020603050405020304" pitchFamily="18" charset="0"/>
              </a:rPr>
            </a:br>
            <a:r>
              <a:rPr lang="es-EC" sz="2700" b="0" dirty="0">
                <a:latin typeface="+mj-lt"/>
                <a:ea typeface="Calibri" panose="020F0502020204030204" pitchFamily="34" charset="0"/>
                <a:cs typeface="Times New Roman" panose="02020603050405020304" pitchFamily="18" charset="0"/>
              </a:rPr>
              <a:t>(</a:t>
            </a:r>
            <a:r>
              <a:rPr lang="es-EC" sz="2700" b="0" dirty="0" err="1">
                <a:latin typeface="+mj-lt"/>
                <a:ea typeface="Calibri" panose="020F0502020204030204" pitchFamily="34" charset="0"/>
                <a:cs typeface="Times New Roman" panose="02020603050405020304" pitchFamily="18" charset="0"/>
              </a:rPr>
              <a:t>adrese</a:t>
            </a:r>
            <a:r>
              <a:rPr lang="es-EC" sz="2700" b="0" dirty="0">
                <a:latin typeface="+mj-lt"/>
                <a:ea typeface="Calibri" panose="020F0502020204030204" pitchFamily="34" charset="0"/>
                <a:cs typeface="Times New Roman" panose="02020603050405020304" pitchFamily="18" charset="0"/>
              </a:rPr>
              <a:t>, </a:t>
            </a:r>
            <a:r>
              <a:rPr lang="es-EC" sz="2700" b="0" dirty="0" err="1">
                <a:latin typeface="+mj-lt"/>
                <a:ea typeface="Calibri" panose="020F0502020204030204" pitchFamily="34" charset="0"/>
                <a:cs typeface="Times New Roman" panose="02020603050405020304" pitchFamily="18" charset="0"/>
              </a:rPr>
              <a:t>rapoarte</a:t>
            </a:r>
            <a:r>
              <a:rPr lang="es-EC" sz="2700" b="0" dirty="0">
                <a:latin typeface="+mj-lt"/>
                <a:ea typeface="Calibri" panose="020F0502020204030204" pitchFamily="34" charset="0"/>
                <a:cs typeface="Times New Roman" panose="02020603050405020304" pitchFamily="18" charset="0"/>
              </a:rPr>
              <a:t>, email-</a:t>
            </a:r>
            <a:r>
              <a:rPr lang="es-EC" sz="2700" b="0" dirty="0" err="1">
                <a:latin typeface="+mj-lt"/>
                <a:ea typeface="Calibri" panose="020F0502020204030204" pitchFamily="34" charset="0"/>
                <a:cs typeface="Times New Roman" panose="02020603050405020304" pitchFamily="18" charset="0"/>
              </a:rPr>
              <a:t>uri</a:t>
            </a:r>
            <a:r>
              <a:rPr lang="es-EC" sz="2700" b="0" dirty="0">
                <a:latin typeface="+mj-lt"/>
                <a:ea typeface="Calibri" panose="020F0502020204030204" pitchFamily="34" charset="0"/>
                <a:cs typeface="Times New Roman" panose="02020603050405020304" pitchFamily="18" charset="0"/>
              </a:rPr>
              <a:t>, </a:t>
            </a:r>
            <a:r>
              <a:rPr lang="es-EC" sz="2700" b="0" dirty="0" err="1">
                <a:latin typeface="+mj-lt"/>
                <a:ea typeface="Calibri" panose="020F0502020204030204" pitchFamily="34" charset="0"/>
                <a:cs typeface="Times New Roman" panose="02020603050405020304" pitchFamily="18" charset="0"/>
              </a:rPr>
              <a:t>inclusiv</a:t>
            </a:r>
            <a:r>
              <a:rPr lang="es-EC" sz="2700" b="0" dirty="0">
                <a:latin typeface="+mj-lt"/>
                <a:ea typeface="Calibri" panose="020F0502020204030204" pitchFamily="34" charset="0"/>
                <a:cs typeface="Times New Roman" panose="02020603050405020304" pitchFamily="18" charset="0"/>
              </a:rPr>
              <a:t> </a:t>
            </a:r>
            <a:r>
              <a:rPr lang="es-EC" sz="2700" b="0" dirty="0" err="1">
                <a:latin typeface="+mj-lt"/>
                <a:ea typeface="Calibri" panose="020F0502020204030204" pitchFamily="34" charset="0"/>
                <a:cs typeface="Times New Roman" panose="02020603050405020304" pitchFamily="18" charset="0"/>
              </a:rPr>
              <a:t>comunicarea</a:t>
            </a:r>
            <a:r>
              <a:rPr lang="es-EC" sz="2700" b="0" dirty="0">
                <a:latin typeface="+mj-lt"/>
                <a:ea typeface="Calibri" panose="020F0502020204030204" pitchFamily="34" charset="0"/>
                <a:cs typeface="Times New Roman" panose="02020603050405020304" pitchFamily="18" charset="0"/>
              </a:rPr>
              <a:t> </a:t>
            </a:r>
            <a:r>
              <a:rPr lang="es-EC" sz="2700" b="0" dirty="0" err="1">
                <a:latin typeface="+mj-lt"/>
                <a:ea typeface="Calibri" panose="020F0502020204030204" pitchFamily="34" charset="0"/>
                <a:cs typeface="Times New Roman" panose="02020603050405020304" pitchFamily="18" charset="0"/>
              </a:rPr>
              <a:t>prin</a:t>
            </a:r>
            <a:r>
              <a:rPr lang="es-EC" sz="2700" b="0" dirty="0">
                <a:latin typeface="+mj-lt"/>
                <a:ea typeface="Calibri" panose="020F0502020204030204" pitchFamily="34" charset="0"/>
                <a:cs typeface="Times New Roman" panose="02020603050405020304" pitchFamily="18" charset="0"/>
              </a:rPr>
              <a:t> social media)</a:t>
            </a:r>
            <a:br>
              <a:rPr lang="en-US" sz="2700" b="0" dirty="0">
                <a:latin typeface="+mj-lt"/>
                <a:ea typeface="Calibri" panose="020F0502020204030204" pitchFamily="34" charset="0"/>
                <a:cs typeface="Times New Roman" panose="02020603050405020304" pitchFamily="18" charset="0"/>
              </a:rPr>
            </a:br>
            <a:r>
              <a:rPr lang="ro-RO" sz="2700" b="0" dirty="0">
                <a:latin typeface="+mj-lt"/>
                <a:ea typeface="Calibri" panose="020F0502020204030204" pitchFamily="34" charset="0"/>
                <a:cs typeface="Times New Roman" panose="02020603050405020304" pitchFamily="18" charset="0"/>
              </a:rPr>
              <a:t>- </a:t>
            </a:r>
            <a:r>
              <a:rPr lang="en-GB" sz="2700" b="0" dirty="0" err="1">
                <a:latin typeface="+mj-lt"/>
                <a:ea typeface="Calibri" panose="020F0502020204030204" pitchFamily="34" charset="0"/>
                <a:cs typeface="Times New Roman" panose="02020603050405020304" pitchFamily="18" charset="0"/>
              </a:rPr>
              <a:t>Informarea</a:t>
            </a:r>
            <a:r>
              <a:rPr lang="en-GB" sz="2700" b="0" dirty="0">
                <a:latin typeface="+mj-lt"/>
                <a:ea typeface="Calibri" panose="020F0502020204030204" pitchFamily="34" charset="0"/>
                <a:cs typeface="Times New Roman" panose="02020603050405020304" pitchFamily="18" charset="0"/>
              </a:rPr>
              <a:t> </a:t>
            </a:r>
            <a:r>
              <a:rPr lang="en-GB" sz="2700" b="0" dirty="0" err="1">
                <a:latin typeface="+mj-lt"/>
                <a:ea typeface="Calibri" panose="020F0502020204030204" pitchFamily="34" charset="0"/>
                <a:cs typeface="Times New Roman" panose="02020603050405020304" pitchFamily="18" charset="0"/>
              </a:rPr>
              <a:t>consilierilor</a:t>
            </a:r>
            <a:r>
              <a:rPr lang="en-GB" sz="2700" b="0" dirty="0">
                <a:latin typeface="+mj-lt"/>
                <a:ea typeface="Calibri" panose="020F0502020204030204" pitchFamily="34" charset="0"/>
                <a:cs typeface="Times New Roman" panose="02020603050405020304" pitchFamily="18" charset="0"/>
              </a:rPr>
              <a:t> </a:t>
            </a:r>
            <a:r>
              <a:rPr lang="en-GB" sz="2700" b="0" dirty="0" err="1">
                <a:latin typeface="+mj-lt"/>
                <a:ea typeface="Calibri" panose="020F0502020204030204" pitchFamily="34" charset="0"/>
                <a:cs typeface="Times New Roman" panose="02020603050405020304" pitchFamily="18" charset="0"/>
              </a:rPr>
              <a:t>locali</a:t>
            </a:r>
            <a:r>
              <a:rPr lang="en-GB" sz="2700" b="0" dirty="0">
                <a:latin typeface="+mj-lt"/>
                <a:ea typeface="Calibri" panose="020F0502020204030204" pitchFamily="34" charset="0"/>
                <a:cs typeface="Times New Roman" panose="02020603050405020304" pitchFamily="18" charset="0"/>
              </a:rPr>
              <a:t> (</a:t>
            </a:r>
            <a:r>
              <a:rPr lang="en-GB" sz="2700" b="0" dirty="0" err="1">
                <a:latin typeface="+mj-lt"/>
                <a:ea typeface="Calibri" panose="020F0502020204030204" pitchFamily="34" charset="0"/>
                <a:cs typeface="Times New Roman" panose="02020603050405020304" pitchFamily="18" charset="0"/>
              </a:rPr>
              <a:t>numărul</a:t>
            </a:r>
            <a:r>
              <a:rPr lang="en-GB" sz="2700" b="0" dirty="0">
                <a:latin typeface="+mj-lt"/>
                <a:ea typeface="Calibri" panose="020F0502020204030204" pitchFamily="34" charset="0"/>
                <a:cs typeface="Times New Roman" panose="02020603050405020304" pitchFamily="18" charset="0"/>
              </a:rPr>
              <a:t> de </a:t>
            </a:r>
            <a:r>
              <a:rPr lang="en-GB" sz="2700" b="0" dirty="0" err="1">
                <a:latin typeface="+mj-lt"/>
                <a:ea typeface="Calibri" panose="020F0502020204030204" pitchFamily="34" charset="0"/>
                <a:cs typeface="Times New Roman" panose="02020603050405020304" pitchFamily="18" charset="0"/>
              </a:rPr>
              <a:t>consilieri</a:t>
            </a:r>
            <a:r>
              <a:rPr lang="en-GB" sz="2700" b="0" dirty="0">
                <a:latin typeface="+mj-lt"/>
                <a:ea typeface="Calibri" panose="020F0502020204030204" pitchFamily="34" charset="0"/>
                <a:cs typeface="Times New Roman" panose="02020603050405020304" pitchFamily="18" charset="0"/>
              </a:rPr>
              <a:t> </a:t>
            </a:r>
            <a:r>
              <a:rPr lang="en-GB" sz="2700" b="0" dirty="0" err="1">
                <a:latin typeface="+mj-lt"/>
                <a:ea typeface="Calibri" panose="020F0502020204030204" pitchFamily="34" charset="0"/>
                <a:cs typeface="Times New Roman" panose="02020603050405020304" pitchFamily="18" charset="0"/>
              </a:rPr>
              <a:t>locali</a:t>
            </a:r>
            <a:r>
              <a:rPr lang="en-GB" sz="2700" b="0" dirty="0">
                <a:latin typeface="+mj-lt"/>
                <a:ea typeface="Calibri" panose="020F0502020204030204" pitchFamily="34" charset="0"/>
                <a:cs typeface="Times New Roman" panose="02020603050405020304" pitchFamily="18" charset="0"/>
              </a:rPr>
              <a:t> </a:t>
            </a:r>
            <a:r>
              <a:rPr lang="en-GB" sz="2700" b="0" dirty="0" err="1">
                <a:latin typeface="+mj-lt"/>
                <a:ea typeface="Calibri" panose="020F0502020204030204" pitchFamily="34" charset="0"/>
                <a:cs typeface="Times New Roman" panose="02020603050405020304" pitchFamily="18" charset="0"/>
              </a:rPr>
              <a:t>este</a:t>
            </a:r>
            <a:r>
              <a:rPr lang="en-GB" sz="2700" b="0" dirty="0">
                <a:latin typeface="+mj-lt"/>
                <a:ea typeface="Calibri" panose="020F0502020204030204" pitchFamily="34" charset="0"/>
                <a:cs typeface="Times New Roman" panose="02020603050405020304" pitchFamily="18" charset="0"/>
              </a:rPr>
              <a:t> </a:t>
            </a:r>
            <a:r>
              <a:rPr lang="en-GB" sz="2700" b="0" dirty="0" err="1">
                <a:latin typeface="+mj-lt"/>
                <a:ea typeface="Calibri" panose="020F0502020204030204" pitchFamily="34" charset="0"/>
                <a:cs typeface="Times New Roman" panose="02020603050405020304" pitchFamily="18" charset="0"/>
              </a:rPr>
              <a:t>dictat</a:t>
            </a:r>
            <a:r>
              <a:rPr lang="en-GB" sz="2700" b="0" dirty="0">
                <a:latin typeface="+mj-lt"/>
                <a:ea typeface="Calibri" panose="020F0502020204030204" pitchFamily="34" charset="0"/>
                <a:cs typeface="Times New Roman" panose="02020603050405020304" pitchFamily="18" charset="0"/>
              </a:rPr>
              <a:t> de </a:t>
            </a:r>
            <a:r>
              <a:rPr lang="en-GB" sz="2700" b="0" dirty="0" err="1">
                <a:latin typeface="+mj-lt"/>
                <a:ea typeface="Calibri" panose="020F0502020204030204" pitchFamily="34" charset="0"/>
                <a:cs typeface="Times New Roman" panose="02020603050405020304" pitchFamily="18" charset="0"/>
              </a:rPr>
              <a:t>numărul</a:t>
            </a:r>
            <a:r>
              <a:rPr lang="en-GB" sz="2700" b="0" dirty="0">
                <a:latin typeface="+mj-lt"/>
                <a:ea typeface="Calibri" panose="020F0502020204030204" pitchFamily="34" charset="0"/>
                <a:cs typeface="Times New Roman" panose="02020603050405020304" pitchFamily="18" charset="0"/>
              </a:rPr>
              <a:t> </a:t>
            </a:r>
            <a:r>
              <a:rPr lang="en-GB" sz="2700" b="0" dirty="0" err="1">
                <a:latin typeface="+mj-lt"/>
                <a:ea typeface="Calibri" panose="020F0502020204030204" pitchFamily="34" charset="0"/>
                <a:cs typeface="Times New Roman" panose="02020603050405020304" pitchFamily="18" charset="0"/>
              </a:rPr>
              <a:t>populaţiei</a:t>
            </a:r>
            <a:r>
              <a:rPr lang="en-GB" sz="2700" b="0" dirty="0">
                <a:latin typeface="+mj-lt"/>
                <a:ea typeface="Calibri" panose="020F0502020204030204" pitchFamily="34" charset="0"/>
                <a:cs typeface="Times New Roman" panose="02020603050405020304" pitchFamily="18" charset="0"/>
              </a:rPr>
              <a:t> </a:t>
            </a:r>
            <a:r>
              <a:rPr lang="ro-RO" sz="2700" b="0" dirty="0">
                <a:latin typeface="+mj-lt"/>
                <a:ea typeface="Calibri" panose="020F0502020204030204" pitchFamily="34" charset="0"/>
                <a:cs typeface="Times New Roman" panose="02020603050405020304" pitchFamily="18" charset="0"/>
              </a:rPr>
              <a:t>)</a:t>
            </a:r>
            <a:endParaRPr lang="en-US" sz="2700" b="0" dirty="0">
              <a:latin typeface="+mj-lt"/>
            </a:endParaRPr>
          </a:p>
        </p:txBody>
      </p:sp>
      <p:pic>
        <p:nvPicPr>
          <p:cNvPr id="3" name="Picture 2">
            <a:extLst>
              <a:ext uri="{FF2B5EF4-FFF2-40B4-BE49-F238E27FC236}">
                <a16:creationId xmlns:a16="http://schemas.microsoft.com/office/drawing/2014/main" id="{FF79E7A1-CAB0-4B11-99D1-402873A282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8153" y="624691"/>
            <a:ext cx="2453210" cy="703253"/>
          </a:xfrm>
          <a:prstGeom prst="rect">
            <a:avLst/>
          </a:prstGeom>
        </p:spPr>
      </p:pic>
    </p:spTree>
    <p:extLst>
      <p:ext uri="{BB962C8B-B14F-4D97-AF65-F5344CB8AC3E}">
        <p14:creationId xmlns:p14="http://schemas.microsoft.com/office/powerpoint/2010/main" val="809685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Content Placeholder 2"/>
          <p:cNvSpPr>
            <a:spLocks noGrp="1"/>
          </p:cNvSpPr>
          <p:nvPr>
            <p:ph idx="1"/>
          </p:nvPr>
        </p:nvSpPr>
        <p:spPr>
          <a:xfrm>
            <a:off x="920750" y="2244725"/>
            <a:ext cx="10350500" cy="4465638"/>
          </a:xfrm>
        </p:spPr>
        <p:txBody>
          <a:bodyPr/>
          <a:lstStyle/>
          <a:p>
            <a:pPr algn="just">
              <a:buFont typeface="Wingdings" pitchFamily="2" charset="2"/>
              <a:buChar char="Ø"/>
            </a:pPr>
            <a:r>
              <a:rPr lang="en-GB" sz="2400" dirty="0">
                <a:latin typeface="Montserrat"/>
                <a:ea typeface="Roboto Condensed"/>
              </a:rPr>
              <a:t> </a:t>
            </a:r>
            <a:r>
              <a:rPr lang="ro-RO" sz="2100" b="1" dirty="0">
                <a:latin typeface="+mj-lt"/>
                <a:ea typeface="Roboto Condensed"/>
              </a:rPr>
              <a:t>H</a:t>
            </a:r>
            <a:r>
              <a:rPr lang="en-GB" sz="2100" b="1" dirty="0">
                <a:latin typeface="+mj-lt"/>
                <a:ea typeface="Roboto Condensed"/>
              </a:rPr>
              <a:t>G </a:t>
            </a:r>
            <a:r>
              <a:rPr lang="en-GB" sz="2100" b="1" dirty="0" err="1">
                <a:latin typeface="+mj-lt"/>
                <a:ea typeface="Roboto Condensed"/>
              </a:rPr>
              <a:t>nr</a:t>
            </a:r>
            <a:r>
              <a:rPr lang="en-GB" sz="2100" b="1" dirty="0">
                <a:latin typeface="+mj-lt"/>
                <a:ea typeface="Roboto Condensed"/>
              </a:rPr>
              <a:t>. 143</a:t>
            </a:r>
            <a:r>
              <a:rPr lang="ro-RO" sz="2100" dirty="0">
                <a:latin typeface="+mj-lt"/>
                <a:ea typeface="Roboto Condensed"/>
              </a:rPr>
              <a:t>/2022</a:t>
            </a:r>
            <a:r>
              <a:rPr lang="en-GB" sz="2100" dirty="0">
                <a:latin typeface="+mj-lt"/>
                <a:ea typeface="Roboto Condensed"/>
              </a:rPr>
              <a:t> </a:t>
            </a:r>
            <a:r>
              <a:rPr lang="en-GB" sz="2100" dirty="0" err="1">
                <a:latin typeface="+mj-lt"/>
                <a:ea typeface="Roboto Condensed"/>
              </a:rPr>
              <a:t>privind</a:t>
            </a:r>
            <a:r>
              <a:rPr lang="en-GB" sz="2100" dirty="0">
                <a:latin typeface="+mj-lt"/>
                <a:ea typeface="Roboto Condensed"/>
              </a:rPr>
              <a:t> forma </a:t>
            </a:r>
            <a:r>
              <a:rPr lang="en-GB" sz="2100" dirty="0" err="1">
                <a:latin typeface="+mj-lt"/>
                <a:ea typeface="Roboto Condensed"/>
              </a:rPr>
              <a:t>și</a:t>
            </a:r>
            <a:r>
              <a:rPr lang="en-GB" sz="2100" dirty="0">
                <a:latin typeface="+mj-lt"/>
                <a:ea typeface="Roboto Condensed"/>
              </a:rPr>
              <a:t> </a:t>
            </a:r>
            <a:r>
              <a:rPr lang="en-GB" sz="2100" dirty="0" err="1">
                <a:latin typeface="+mj-lt"/>
                <a:ea typeface="Roboto Condensed"/>
              </a:rPr>
              <a:t>conținutul</a:t>
            </a:r>
            <a:r>
              <a:rPr lang="en-GB" sz="2100" dirty="0">
                <a:latin typeface="+mj-lt"/>
                <a:ea typeface="Roboto Condensed"/>
              </a:rPr>
              <a:t> </a:t>
            </a:r>
            <a:r>
              <a:rPr lang="en-GB" sz="2100" dirty="0" err="1">
                <a:latin typeface="+mj-lt"/>
                <a:ea typeface="Roboto Condensed"/>
              </a:rPr>
              <a:t>instrumentarului</a:t>
            </a:r>
            <a:r>
              <a:rPr lang="en-GB" sz="2100" dirty="0">
                <a:latin typeface="+mj-lt"/>
                <a:ea typeface="Roboto Condensed"/>
              </a:rPr>
              <a:t> </a:t>
            </a:r>
            <a:r>
              <a:rPr lang="en-GB" sz="2100" dirty="0" err="1">
                <a:latin typeface="+mj-lt"/>
                <a:ea typeface="Roboto Condensed"/>
              </a:rPr>
              <a:t>Recensământului</a:t>
            </a:r>
            <a:r>
              <a:rPr lang="en-GB" sz="2100" dirty="0">
                <a:latin typeface="+mj-lt"/>
                <a:ea typeface="Roboto Condensed"/>
              </a:rPr>
              <a:t> </a:t>
            </a:r>
            <a:r>
              <a:rPr lang="en-GB" sz="2100" dirty="0" err="1">
                <a:latin typeface="+mj-lt"/>
                <a:ea typeface="Roboto Condensed"/>
              </a:rPr>
              <a:t>Populației</a:t>
            </a:r>
            <a:r>
              <a:rPr lang="en-GB" sz="2100" dirty="0">
                <a:latin typeface="+mj-lt"/>
                <a:ea typeface="Roboto Condensed"/>
              </a:rPr>
              <a:t> </a:t>
            </a:r>
            <a:r>
              <a:rPr lang="en-GB" sz="2100" dirty="0" err="1">
                <a:latin typeface="+mj-lt"/>
                <a:ea typeface="Roboto Condensed"/>
              </a:rPr>
              <a:t>și</a:t>
            </a:r>
            <a:r>
              <a:rPr lang="en-GB" sz="2100" dirty="0">
                <a:latin typeface="+mj-lt"/>
                <a:ea typeface="Roboto Condensed"/>
              </a:rPr>
              <a:t> </a:t>
            </a:r>
            <a:r>
              <a:rPr lang="en-GB" sz="2100" dirty="0" err="1">
                <a:latin typeface="+mj-lt"/>
                <a:ea typeface="Roboto Condensed"/>
              </a:rPr>
              <a:t>Locuințelor</a:t>
            </a:r>
            <a:r>
              <a:rPr lang="en-GB" sz="2100" dirty="0">
                <a:latin typeface="+mj-lt"/>
                <a:ea typeface="Roboto Condensed"/>
              </a:rPr>
              <a:t> din </a:t>
            </a:r>
            <a:r>
              <a:rPr lang="en-GB" sz="2100" dirty="0" err="1">
                <a:latin typeface="+mj-lt"/>
                <a:ea typeface="Roboto Condensed"/>
              </a:rPr>
              <a:t>România</a:t>
            </a:r>
            <a:r>
              <a:rPr lang="en-GB" sz="2100" dirty="0">
                <a:latin typeface="+mj-lt"/>
                <a:ea typeface="Roboto Condensed"/>
              </a:rPr>
              <a:t> </a:t>
            </a:r>
            <a:r>
              <a:rPr lang="en-GB" sz="2100" dirty="0" err="1">
                <a:latin typeface="+mj-lt"/>
                <a:ea typeface="Roboto Condensed"/>
              </a:rPr>
              <a:t>în</a:t>
            </a:r>
            <a:r>
              <a:rPr lang="en-GB" sz="2100" dirty="0">
                <a:latin typeface="+mj-lt"/>
                <a:ea typeface="Roboto Condensed"/>
              </a:rPr>
              <a:t> </a:t>
            </a:r>
            <a:r>
              <a:rPr lang="en-GB" sz="2100" dirty="0" err="1">
                <a:latin typeface="+mj-lt"/>
                <a:ea typeface="Roboto Condensed"/>
              </a:rPr>
              <a:t>anul</a:t>
            </a:r>
            <a:r>
              <a:rPr lang="en-GB" sz="2100" dirty="0">
                <a:latin typeface="+mj-lt"/>
                <a:ea typeface="Roboto Condensed"/>
              </a:rPr>
              <a:t> 2021 </a:t>
            </a:r>
          </a:p>
          <a:p>
            <a:pPr algn="just">
              <a:buFont typeface="Wingdings" pitchFamily="2" charset="2"/>
              <a:buChar char="Ø"/>
            </a:pPr>
            <a:r>
              <a:rPr lang="en-GB" sz="2100" dirty="0">
                <a:latin typeface="+mj-lt"/>
                <a:ea typeface="Roboto Condensed"/>
              </a:rPr>
              <a:t> </a:t>
            </a:r>
            <a:r>
              <a:rPr lang="en-GB" sz="2100" b="1" dirty="0">
                <a:latin typeface="+mj-lt"/>
                <a:ea typeface="Roboto Condensed"/>
              </a:rPr>
              <a:t>HG </a:t>
            </a:r>
            <a:r>
              <a:rPr lang="en-GB" sz="2100" b="1" dirty="0" err="1">
                <a:latin typeface="+mj-lt"/>
                <a:ea typeface="Roboto Condensed"/>
              </a:rPr>
              <a:t>nr</a:t>
            </a:r>
            <a:r>
              <a:rPr lang="en-GB" sz="2100" b="1" dirty="0">
                <a:latin typeface="+mj-lt"/>
                <a:ea typeface="Roboto Condensed"/>
              </a:rPr>
              <a:t>. 144</a:t>
            </a:r>
            <a:r>
              <a:rPr lang="ro-RO" sz="2100" dirty="0">
                <a:latin typeface="+mj-lt"/>
                <a:ea typeface="Roboto Condensed"/>
              </a:rPr>
              <a:t>/2022</a:t>
            </a:r>
            <a:r>
              <a:rPr lang="en-GB" sz="2100" dirty="0">
                <a:latin typeface="+mj-lt"/>
                <a:ea typeface="Roboto Condensed"/>
              </a:rPr>
              <a:t> </a:t>
            </a:r>
            <a:r>
              <a:rPr lang="en-GB" sz="2100" dirty="0" err="1">
                <a:latin typeface="+mj-lt"/>
                <a:ea typeface="Roboto Condensed"/>
              </a:rPr>
              <a:t>privind</a:t>
            </a:r>
            <a:r>
              <a:rPr lang="en-GB" sz="2100" dirty="0">
                <a:latin typeface="+mj-lt"/>
                <a:ea typeface="Roboto Condensed"/>
              </a:rPr>
              <a:t> </a:t>
            </a:r>
            <a:r>
              <a:rPr lang="en-GB" sz="2100" dirty="0" err="1">
                <a:latin typeface="+mj-lt"/>
                <a:ea typeface="Roboto Condensed"/>
              </a:rPr>
              <a:t>aprobarea</a:t>
            </a:r>
            <a:r>
              <a:rPr lang="en-GB" sz="2100" dirty="0">
                <a:latin typeface="+mj-lt"/>
                <a:ea typeface="Roboto Condensed"/>
              </a:rPr>
              <a:t> </a:t>
            </a:r>
            <a:r>
              <a:rPr lang="en-GB" sz="2100" dirty="0" err="1">
                <a:latin typeface="+mj-lt"/>
                <a:ea typeface="Roboto Condensed"/>
              </a:rPr>
              <a:t>specificațiilor</a:t>
            </a:r>
            <a:r>
              <a:rPr lang="en-GB" sz="2100" dirty="0">
                <a:latin typeface="+mj-lt"/>
                <a:ea typeface="Roboto Condensed"/>
              </a:rPr>
              <a:t> </a:t>
            </a:r>
            <a:r>
              <a:rPr lang="en-GB" sz="2100" dirty="0" err="1">
                <a:latin typeface="+mj-lt"/>
                <a:ea typeface="Roboto Condensed"/>
              </a:rPr>
              <a:t>tehnice</a:t>
            </a:r>
            <a:r>
              <a:rPr lang="en-GB" sz="2100" dirty="0">
                <a:latin typeface="+mj-lt"/>
                <a:ea typeface="Roboto Condensed"/>
              </a:rPr>
              <a:t> </a:t>
            </a:r>
            <a:r>
              <a:rPr lang="en-GB" sz="2100" dirty="0" err="1">
                <a:latin typeface="+mj-lt"/>
                <a:ea typeface="Roboto Condensed"/>
              </a:rPr>
              <a:t>pentru</a:t>
            </a:r>
            <a:r>
              <a:rPr lang="en-GB" sz="2100" dirty="0">
                <a:latin typeface="+mj-lt"/>
                <a:ea typeface="Roboto Condensed"/>
              </a:rPr>
              <a:t> </a:t>
            </a:r>
            <a:r>
              <a:rPr lang="en-GB" sz="2100" dirty="0" err="1">
                <a:latin typeface="+mj-lt"/>
                <a:ea typeface="Roboto Condensed"/>
              </a:rPr>
              <a:t>transmiterea</a:t>
            </a:r>
            <a:r>
              <a:rPr lang="en-GB" sz="2100" dirty="0">
                <a:latin typeface="+mj-lt"/>
                <a:ea typeface="Roboto Condensed"/>
              </a:rPr>
              <a:t> </a:t>
            </a:r>
            <a:r>
              <a:rPr lang="en-GB" sz="2100" dirty="0" err="1">
                <a:latin typeface="+mj-lt"/>
                <a:ea typeface="Roboto Condensed"/>
              </a:rPr>
              <a:t>datelor</a:t>
            </a:r>
            <a:r>
              <a:rPr lang="en-GB" sz="2100" dirty="0">
                <a:latin typeface="+mj-lt"/>
                <a:ea typeface="Roboto Condensed"/>
              </a:rPr>
              <a:t> din </a:t>
            </a:r>
            <a:r>
              <a:rPr lang="en-GB" sz="2100" dirty="0" err="1">
                <a:latin typeface="+mj-lt"/>
                <a:ea typeface="Roboto Condensed"/>
              </a:rPr>
              <a:t>sursele</a:t>
            </a:r>
            <a:r>
              <a:rPr lang="en-GB" sz="2100" dirty="0">
                <a:latin typeface="+mj-lt"/>
                <a:ea typeface="Roboto Condensed"/>
              </a:rPr>
              <a:t> administrative </a:t>
            </a:r>
            <a:r>
              <a:rPr lang="en-GB" sz="2100" dirty="0" err="1">
                <a:latin typeface="+mj-lt"/>
                <a:ea typeface="Roboto Condensed"/>
              </a:rPr>
              <a:t>pentru</a:t>
            </a:r>
            <a:r>
              <a:rPr lang="en-GB" sz="2100" dirty="0">
                <a:latin typeface="+mj-lt"/>
                <a:ea typeface="Roboto Condensed"/>
              </a:rPr>
              <a:t> </a:t>
            </a:r>
            <a:r>
              <a:rPr lang="en-GB" sz="2100" dirty="0" err="1">
                <a:latin typeface="+mj-lt"/>
                <a:ea typeface="Roboto Condensed"/>
              </a:rPr>
              <a:t>efectuarea</a:t>
            </a:r>
            <a:r>
              <a:rPr lang="en-GB" sz="2100" dirty="0">
                <a:latin typeface="+mj-lt"/>
                <a:ea typeface="Roboto Condensed"/>
              </a:rPr>
              <a:t> </a:t>
            </a:r>
            <a:r>
              <a:rPr lang="en-GB" sz="2100" dirty="0" err="1">
                <a:latin typeface="+mj-lt"/>
                <a:ea typeface="Roboto Condensed"/>
              </a:rPr>
              <a:t>Recensământului</a:t>
            </a:r>
            <a:r>
              <a:rPr lang="en-GB" sz="2100" dirty="0">
                <a:latin typeface="+mj-lt"/>
                <a:ea typeface="Roboto Condensed"/>
              </a:rPr>
              <a:t> </a:t>
            </a:r>
            <a:r>
              <a:rPr lang="en-GB" sz="2100" dirty="0" err="1">
                <a:latin typeface="+mj-lt"/>
                <a:ea typeface="Roboto Condensed"/>
              </a:rPr>
              <a:t>Populației</a:t>
            </a:r>
            <a:r>
              <a:rPr lang="en-GB" sz="2100" dirty="0">
                <a:latin typeface="+mj-lt"/>
                <a:ea typeface="Roboto Condensed"/>
              </a:rPr>
              <a:t> </a:t>
            </a:r>
            <a:r>
              <a:rPr lang="en-GB" sz="2100" dirty="0" err="1">
                <a:latin typeface="+mj-lt"/>
                <a:ea typeface="Roboto Condensed"/>
              </a:rPr>
              <a:t>și</a:t>
            </a:r>
            <a:r>
              <a:rPr lang="en-GB" sz="2100" dirty="0">
                <a:latin typeface="+mj-lt"/>
                <a:ea typeface="Roboto Condensed"/>
              </a:rPr>
              <a:t> </a:t>
            </a:r>
            <a:r>
              <a:rPr lang="en-GB" sz="2100" dirty="0" err="1">
                <a:latin typeface="+mj-lt"/>
                <a:ea typeface="Roboto Condensed"/>
              </a:rPr>
              <a:t>Locuințelor</a:t>
            </a:r>
            <a:r>
              <a:rPr lang="en-GB" sz="2100" dirty="0">
                <a:latin typeface="+mj-lt"/>
                <a:ea typeface="Roboto Condensed"/>
              </a:rPr>
              <a:t> din </a:t>
            </a:r>
            <a:r>
              <a:rPr lang="en-GB" sz="2100" dirty="0" err="1">
                <a:latin typeface="+mj-lt"/>
                <a:ea typeface="Roboto Condensed"/>
              </a:rPr>
              <a:t>România</a:t>
            </a:r>
            <a:r>
              <a:rPr lang="en-GB" sz="2100" dirty="0">
                <a:latin typeface="+mj-lt"/>
                <a:ea typeface="Roboto Condensed"/>
              </a:rPr>
              <a:t> </a:t>
            </a:r>
            <a:r>
              <a:rPr lang="en-GB" sz="2100" dirty="0" err="1">
                <a:latin typeface="+mj-lt"/>
                <a:ea typeface="Roboto Condensed"/>
              </a:rPr>
              <a:t>în</a:t>
            </a:r>
            <a:r>
              <a:rPr lang="en-GB" sz="2100" dirty="0">
                <a:latin typeface="+mj-lt"/>
                <a:ea typeface="Roboto Condensed"/>
              </a:rPr>
              <a:t> </a:t>
            </a:r>
            <a:r>
              <a:rPr lang="en-GB" sz="2100" dirty="0" err="1">
                <a:latin typeface="+mj-lt"/>
                <a:ea typeface="Roboto Condensed"/>
              </a:rPr>
              <a:t>anul</a:t>
            </a:r>
            <a:r>
              <a:rPr lang="en-GB" sz="2100" dirty="0">
                <a:latin typeface="+mj-lt"/>
                <a:ea typeface="Roboto Condensed"/>
              </a:rPr>
              <a:t> 2021</a:t>
            </a:r>
          </a:p>
          <a:p>
            <a:pPr algn="just">
              <a:buFont typeface="Wingdings" pitchFamily="2" charset="2"/>
              <a:buChar char="Ø"/>
            </a:pPr>
            <a:r>
              <a:rPr lang="en-GB" sz="2100" dirty="0">
                <a:latin typeface="+mj-lt"/>
                <a:ea typeface="Roboto Condensed"/>
              </a:rPr>
              <a:t> </a:t>
            </a:r>
            <a:r>
              <a:rPr lang="en-GB" sz="2100" b="1" dirty="0">
                <a:latin typeface="+mj-lt"/>
                <a:ea typeface="Roboto Condensed"/>
              </a:rPr>
              <a:t>HG </a:t>
            </a:r>
            <a:r>
              <a:rPr lang="en-GB" sz="2100" b="1" dirty="0" err="1">
                <a:latin typeface="+mj-lt"/>
                <a:ea typeface="Roboto Condensed"/>
              </a:rPr>
              <a:t>nr</a:t>
            </a:r>
            <a:r>
              <a:rPr lang="en-GB" sz="2100" b="1" dirty="0">
                <a:latin typeface="+mj-lt"/>
                <a:ea typeface="Roboto Condensed"/>
              </a:rPr>
              <a:t>. 145</a:t>
            </a:r>
            <a:r>
              <a:rPr lang="ro-RO" sz="2100" dirty="0">
                <a:latin typeface="+mj-lt"/>
                <a:ea typeface="Roboto Condensed"/>
              </a:rPr>
              <a:t>/2022</a:t>
            </a:r>
            <a:r>
              <a:rPr lang="en-GB" sz="2100" dirty="0">
                <a:latin typeface="+mj-lt"/>
                <a:ea typeface="Roboto Condensed"/>
              </a:rPr>
              <a:t> </a:t>
            </a:r>
            <a:r>
              <a:rPr lang="en-GB" sz="2100" dirty="0" err="1">
                <a:latin typeface="+mj-lt"/>
                <a:ea typeface="Roboto Condensed"/>
              </a:rPr>
              <a:t>privind</a:t>
            </a:r>
            <a:r>
              <a:rPr lang="en-GB" sz="2100" dirty="0">
                <a:latin typeface="+mj-lt"/>
                <a:ea typeface="Roboto Condensed"/>
              </a:rPr>
              <a:t> </a:t>
            </a:r>
            <a:r>
              <a:rPr lang="en-GB" sz="2100" dirty="0" err="1">
                <a:latin typeface="+mj-lt"/>
                <a:ea typeface="Roboto Condensed"/>
              </a:rPr>
              <a:t>modificarea</a:t>
            </a:r>
            <a:r>
              <a:rPr lang="en-GB" sz="2100" dirty="0">
                <a:latin typeface="+mj-lt"/>
                <a:ea typeface="Roboto Condensed"/>
              </a:rPr>
              <a:t> </a:t>
            </a:r>
            <a:r>
              <a:rPr lang="en-GB" sz="2100" dirty="0" err="1">
                <a:latin typeface="+mj-lt"/>
                <a:ea typeface="Roboto Condensed"/>
              </a:rPr>
              <a:t>și</a:t>
            </a:r>
            <a:r>
              <a:rPr lang="en-GB" sz="2100" dirty="0">
                <a:latin typeface="+mj-lt"/>
                <a:ea typeface="Roboto Condensed"/>
              </a:rPr>
              <a:t> </a:t>
            </a:r>
            <a:r>
              <a:rPr lang="en-GB" sz="2100" dirty="0" err="1">
                <a:latin typeface="+mj-lt"/>
                <a:ea typeface="Roboto Condensed"/>
              </a:rPr>
              <a:t>completarea</a:t>
            </a:r>
            <a:r>
              <a:rPr lang="en-GB" sz="2100" dirty="0">
                <a:latin typeface="+mj-lt"/>
                <a:ea typeface="Roboto Condensed"/>
              </a:rPr>
              <a:t> </a:t>
            </a:r>
            <a:r>
              <a:rPr lang="en-GB" sz="2100" dirty="0" err="1">
                <a:latin typeface="+mj-lt"/>
                <a:ea typeface="Roboto Condensed"/>
              </a:rPr>
              <a:t>Hotărârii</a:t>
            </a:r>
            <a:r>
              <a:rPr lang="en-GB" sz="2100" dirty="0">
                <a:latin typeface="+mj-lt"/>
                <a:ea typeface="Roboto Condensed"/>
              </a:rPr>
              <a:t> </a:t>
            </a:r>
            <a:r>
              <a:rPr lang="en-GB" sz="2100" dirty="0" err="1">
                <a:latin typeface="+mj-lt"/>
                <a:ea typeface="Roboto Condensed"/>
              </a:rPr>
              <a:t>Guvernului</a:t>
            </a:r>
            <a:r>
              <a:rPr lang="en-GB" sz="2100" dirty="0">
                <a:latin typeface="+mj-lt"/>
                <a:ea typeface="Roboto Condensed"/>
              </a:rPr>
              <a:t> nr.1071/2020 </a:t>
            </a:r>
            <a:r>
              <a:rPr lang="en-GB" sz="2100" dirty="0" err="1">
                <a:latin typeface="+mj-lt"/>
                <a:ea typeface="Roboto Condensed"/>
              </a:rPr>
              <a:t>pentru</a:t>
            </a:r>
            <a:r>
              <a:rPr lang="en-GB" sz="2100" dirty="0">
                <a:latin typeface="+mj-lt"/>
                <a:ea typeface="Roboto Condensed"/>
              </a:rPr>
              <a:t> </a:t>
            </a:r>
            <a:r>
              <a:rPr lang="en-GB" sz="2100" dirty="0" err="1">
                <a:latin typeface="+mj-lt"/>
                <a:ea typeface="Roboto Condensed"/>
              </a:rPr>
              <a:t>stabilirea</a:t>
            </a:r>
            <a:r>
              <a:rPr lang="en-GB" sz="2100" dirty="0">
                <a:latin typeface="+mj-lt"/>
                <a:ea typeface="Roboto Condensed"/>
              </a:rPr>
              <a:t> </a:t>
            </a:r>
            <a:r>
              <a:rPr lang="en-GB" sz="2100" dirty="0" err="1">
                <a:latin typeface="+mj-lt"/>
                <a:ea typeface="Roboto Condensed"/>
              </a:rPr>
              <a:t>bugetului</a:t>
            </a:r>
            <a:r>
              <a:rPr lang="en-GB" sz="2100" dirty="0">
                <a:latin typeface="+mj-lt"/>
                <a:ea typeface="Roboto Condensed"/>
              </a:rPr>
              <a:t> </a:t>
            </a:r>
            <a:r>
              <a:rPr lang="en-GB" sz="2100" dirty="0" err="1">
                <a:latin typeface="+mj-lt"/>
                <a:ea typeface="Roboto Condensed"/>
              </a:rPr>
              <a:t>și</a:t>
            </a:r>
            <a:r>
              <a:rPr lang="en-GB" sz="2100" dirty="0">
                <a:latin typeface="+mj-lt"/>
                <a:ea typeface="Roboto Condensed"/>
              </a:rPr>
              <a:t> a </a:t>
            </a:r>
            <a:r>
              <a:rPr lang="en-GB" sz="2100" dirty="0" err="1">
                <a:latin typeface="+mj-lt"/>
                <a:ea typeface="Roboto Condensed"/>
              </a:rPr>
              <a:t>categoriilor</a:t>
            </a:r>
            <a:r>
              <a:rPr lang="en-GB" sz="2100" dirty="0">
                <a:latin typeface="+mj-lt"/>
                <a:ea typeface="Roboto Condensed"/>
              </a:rPr>
              <a:t> de </a:t>
            </a:r>
            <a:r>
              <a:rPr lang="en-GB" sz="2100" dirty="0" err="1">
                <a:latin typeface="+mj-lt"/>
                <a:ea typeface="Roboto Condensed"/>
              </a:rPr>
              <a:t>cheltuieli</a:t>
            </a:r>
            <a:r>
              <a:rPr lang="en-GB" sz="2100" dirty="0">
                <a:latin typeface="+mj-lt"/>
                <a:ea typeface="Roboto Condensed"/>
              </a:rPr>
              <a:t> </a:t>
            </a:r>
            <a:r>
              <a:rPr lang="en-GB" sz="2100" dirty="0" err="1">
                <a:latin typeface="+mj-lt"/>
                <a:ea typeface="Roboto Condensed"/>
              </a:rPr>
              <a:t>necesare</a:t>
            </a:r>
            <a:r>
              <a:rPr lang="en-GB" sz="2100" dirty="0">
                <a:latin typeface="+mj-lt"/>
                <a:ea typeface="Roboto Condensed"/>
              </a:rPr>
              <a:t> </a:t>
            </a:r>
            <a:r>
              <a:rPr lang="en-GB" sz="2100" dirty="0" err="1">
                <a:latin typeface="+mj-lt"/>
                <a:ea typeface="Roboto Condensed"/>
              </a:rPr>
              <a:t>efectuării</a:t>
            </a:r>
            <a:r>
              <a:rPr lang="en-GB" sz="2100" dirty="0">
                <a:latin typeface="+mj-lt"/>
                <a:ea typeface="Roboto Condensed"/>
              </a:rPr>
              <a:t> </a:t>
            </a:r>
            <a:r>
              <a:rPr lang="en-GB" sz="2100" dirty="0" err="1">
                <a:latin typeface="+mj-lt"/>
                <a:ea typeface="Roboto Condensed"/>
              </a:rPr>
              <a:t>recensământului</a:t>
            </a:r>
            <a:r>
              <a:rPr lang="en-GB" sz="2100" dirty="0">
                <a:latin typeface="+mj-lt"/>
                <a:ea typeface="Roboto Condensed"/>
              </a:rPr>
              <a:t> </a:t>
            </a:r>
            <a:r>
              <a:rPr lang="en-GB" sz="2100" dirty="0" err="1">
                <a:latin typeface="+mj-lt"/>
                <a:ea typeface="Roboto Condensed"/>
              </a:rPr>
              <a:t>populației</a:t>
            </a:r>
            <a:r>
              <a:rPr lang="en-GB" sz="2100" dirty="0">
                <a:latin typeface="+mj-lt"/>
                <a:ea typeface="Roboto Condensed"/>
              </a:rPr>
              <a:t> </a:t>
            </a:r>
            <a:r>
              <a:rPr lang="en-GB" sz="2100" dirty="0" err="1">
                <a:latin typeface="+mj-lt"/>
                <a:ea typeface="Roboto Condensed"/>
              </a:rPr>
              <a:t>și</a:t>
            </a:r>
            <a:r>
              <a:rPr lang="en-GB" sz="2100" dirty="0">
                <a:latin typeface="+mj-lt"/>
                <a:ea typeface="Roboto Condensed"/>
              </a:rPr>
              <a:t> </a:t>
            </a:r>
            <a:r>
              <a:rPr lang="en-GB" sz="2100" dirty="0" err="1">
                <a:latin typeface="+mj-lt"/>
                <a:ea typeface="Roboto Condensed"/>
              </a:rPr>
              <a:t>locuințelor</a:t>
            </a:r>
            <a:r>
              <a:rPr lang="en-GB" sz="2100" dirty="0">
                <a:latin typeface="+mj-lt"/>
                <a:ea typeface="Roboto Condensed"/>
              </a:rPr>
              <a:t> din </a:t>
            </a:r>
            <a:r>
              <a:rPr lang="en-GB" sz="2100" dirty="0" err="1">
                <a:latin typeface="+mj-lt"/>
                <a:ea typeface="Roboto Condensed"/>
              </a:rPr>
              <a:t>România</a:t>
            </a:r>
            <a:r>
              <a:rPr lang="en-GB" sz="2100" dirty="0">
                <a:latin typeface="+mj-lt"/>
                <a:ea typeface="Roboto Condensed"/>
              </a:rPr>
              <a:t> </a:t>
            </a:r>
            <a:r>
              <a:rPr lang="en-GB" sz="2100" dirty="0" err="1">
                <a:latin typeface="+mj-lt"/>
                <a:ea typeface="Roboto Condensed"/>
              </a:rPr>
              <a:t>în</a:t>
            </a:r>
            <a:r>
              <a:rPr lang="en-GB" sz="2100" dirty="0">
                <a:latin typeface="+mj-lt"/>
                <a:ea typeface="Roboto Condensed"/>
              </a:rPr>
              <a:t> </a:t>
            </a:r>
            <a:r>
              <a:rPr lang="en-GB" sz="2100" dirty="0" err="1">
                <a:latin typeface="+mj-lt"/>
                <a:ea typeface="Roboto Condensed"/>
              </a:rPr>
              <a:t>anul</a:t>
            </a:r>
            <a:r>
              <a:rPr lang="en-GB" sz="2100" dirty="0">
                <a:latin typeface="+mj-lt"/>
                <a:ea typeface="Roboto Condensed"/>
              </a:rPr>
              <a:t> 2021, </a:t>
            </a:r>
            <a:r>
              <a:rPr lang="en-GB" sz="2100" dirty="0" err="1">
                <a:latin typeface="+mj-lt"/>
                <a:ea typeface="Roboto Condensed"/>
              </a:rPr>
              <a:t>precum</a:t>
            </a:r>
            <a:r>
              <a:rPr lang="en-GB" sz="2100" dirty="0">
                <a:latin typeface="+mj-lt"/>
                <a:ea typeface="Roboto Condensed"/>
              </a:rPr>
              <a:t> </a:t>
            </a:r>
            <a:r>
              <a:rPr lang="en-GB" sz="2100" dirty="0" err="1">
                <a:latin typeface="+mj-lt"/>
                <a:ea typeface="Roboto Condensed"/>
              </a:rPr>
              <a:t>și</a:t>
            </a:r>
            <a:r>
              <a:rPr lang="en-GB" sz="2100" dirty="0">
                <a:latin typeface="+mj-lt"/>
                <a:ea typeface="Roboto Condensed"/>
              </a:rPr>
              <a:t> a </a:t>
            </a:r>
            <a:r>
              <a:rPr lang="en-GB" sz="2100" dirty="0" err="1">
                <a:latin typeface="+mj-lt"/>
                <a:ea typeface="Roboto Condensed"/>
              </a:rPr>
              <a:t>măsurilor</a:t>
            </a:r>
            <a:r>
              <a:rPr lang="en-GB" sz="2100" dirty="0">
                <a:latin typeface="+mj-lt"/>
                <a:ea typeface="Roboto Condensed"/>
              </a:rPr>
              <a:t> </a:t>
            </a:r>
            <a:r>
              <a:rPr lang="en-GB" sz="2100" dirty="0" err="1">
                <a:latin typeface="+mj-lt"/>
                <a:ea typeface="Roboto Condensed"/>
              </a:rPr>
              <a:t>pentru</a:t>
            </a:r>
            <a:r>
              <a:rPr lang="en-GB" sz="2100" dirty="0">
                <a:latin typeface="+mj-lt"/>
                <a:ea typeface="Roboto Condensed"/>
              </a:rPr>
              <a:t> </a:t>
            </a:r>
            <a:r>
              <a:rPr lang="en-GB" sz="2100" dirty="0" err="1">
                <a:latin typeface="+mj-lt"/>
                <a:ea typeface="Roboto Condensed"/>
              </a:rPr>
              <a:t>punerea</a:t>
            </a:r>
            <a:r>
              <a:rPr lang="en-GB" sz="2100" dirty="0">
                <a:latin typeface="+mj-lt"/>
                <a:ea typeface="Roboto Condensed"/>
              </a:rPr>
              <a:t> </a:t>
            </a:r>
            <a:r>
              <a:rPr lang="en-GB" sz="2100" dirty="0" err="1">
                <a:latin typeface="+mj-lt"/>
                <a:ea typeface="Roboto Condensed"/>
              </a:rPr>
              <a:t>în</a:t>
            </a:r>
            <a:r>
              <a:rPr lang="en-GB" sz="2100" dirty="0">
                <a:latin typeface="+mj-lt"/>
                <a:ea typeface="Roboto Condensed"/>
              </a:rPr>
              <a:t> </a:t>
            </a:r>
            <a:r>
              <a:rPr lang="en-GB" sz="2100" dirty="0" err="1">
                <a:latin typeface="+mj-lt"/>
                <a:ea typeface="Roboto Condensed"/>
              </a:rPr>
              <a:t>aplicare</a:t>
            </a:r>
            <a:r>
              <a:rPr lang="en-GB" sz="2100" dirty="0">
                <a:latin typeface="+mj-lt"/>
                <a:ea typeface="Roboto Condensed"/>
              </a:rPr>
              <a:t> a </a:t>
            </a:r>
            <a:r>
              <a:rPr lang="en-GB" sz="2100" dirty="0" err="1">
                <a:latin typeface="+mj-lt"/>
                <a:ea typeface="Roboto Condensed"/>
              </a:rPr>
              <a:t>unor</a:t>
            </a:r>
            <a:r>
              <a:rPr lang="en-GB" sz="2100" dirty="0">
                <a:latin typeface="+mj-lt"/>
                <a:ea typeface="Roboto Condensed"/>
              </a:rPr>
              <a:t> </a:t>
            </a:r>
            <a:r>
              <a:rPr lang="en-GB" sz="2100" dirty="0" err="1">
                <a:latin typeface="+mj-lt"/>
                <a:ea typeface="Roboto Condensed"/>
              </a:rPr>
              <a:t>dispoziții</a:t>
            </a:r>
            <a:r>
              <a:rPr lang="en-GB" sz="2100" dirty="0">
                <a:latin typeface="+mj-lt"/>
                <a:ea typeface="Roboto Condensed"/>
              </a:rPr>
              <a:t> din </a:t>
            </a:r>
            <a:r>
              <a:rPr lang="en-GB" sz="2100" dirty="0" err="1">
                <a:latin typeface="+mj-lt"/>
                <a:ea typeface="Roboto Condensed"/>
              </a:rPr>
              <a:t>Ordonanța</a:t>
            </a:r>
            <a:r>
              <a:rPr lang="en-GB" sz="2100" dirty="0">
                <a:latin typeface="+mj-lt"/>
                <a:ea typeface="Roboto Condensed"/>
              </a:rPr>
              <a:t> de </a:t>
            </a:r>
            <a:r>
              <a:rPr lang="en-GB" sz="2100" dirty="0" err="1">
                <a:latin typeface="+mj-lt"/>
                <a:ea typeface="Roboto Condensed"/>
              </a:rPr>
              <a:t>urgență</a:t>
            </a:r>
            <a:r>
              <a:rPr lang="en-GB" sz="2100" dirty="0">
                <a:latin typeface="+mj-lt"/>
                <a:ea typeface="Roboto Condensed"/>
              </a:rPr>
              <a:t> a </a:t>
            </a:r>
            <a:r>
              <a:rPr lang="en-GB" sz="2100" dirty="0" err="1">
                <a:latin typeface="+mj-lt"/>
                <a:ea typeface="Roboto Condensed"/>
              </a:rPr>
              <a:t>Guvernului</a:t>
            </a:r>
            <a:r>
              <a:rPr lang="en-GB" sz="2100" dirty="0">
                <a:latin typeface="+mj-lt"/>
                <a:ea typeface="Roboto Condensed"/>
              </a:rPr>
              <a:t> </a:t>
            </a:r>
            <a:r>
              <a:rPr lang="en-GB" sz="2100" dirty="0" err="1">
                <a:latin typeface="+mj-lt"/>
                <a:ea typeface="Roboto Condensed"/>
              </a:rPr>
              <a:t>nr</a:t>
            </a:r>
            <a:r>
              <a:rPr lang="en-GB" sz="2100" dirty="0">
                <a:latin typeface="+mj-lt"/>
                <a:ea typeface="Roboto Condensed"/>
              </a:rPr>
              <a:t>. 19/2020 </a:t>
            </a:r>
            <a:r>
              <a:rPr lang="en-GB" sz="2100" dirty="0" err="1">
                <a:latin typeface="+mj-lt"/>
                <a:ea typeface="Roboto Condensed"/>
              </a:rPr>
              <a:t>privind</a:t>
            </a:r>
            <a:r>
              <a:rPr lang="en-GB" sz="2100" dirty="0">
                <a:latin typeface="+mj-lt"/>
                <a:ea typeface="Roboto Condensed"/>
              </a:rPr>
              <a:t> </a:t>
            </a:r>
            <a:r>
              <a:rPr lang="en-GB" sz="2100" dirty="0" err="1">
                <a:latin typeface="+mj-lt"/>
                <a:ea typeface="Roboto Condensed"/>
              </a:rPr>
              <a:t>organizarea</a:t>
            </a:r>
            <a:r>
              <a:rPr lang="en-GB" sz="2100" dirty="0">
                <a:latin typeface="+mj-lt"/>
                <a:ea typeface="Roboto Condensed"/>
              </a:rPr>
              <a:t> </a:t>
            </a:r>
            <a:r>
              <a:rPr lang="en-GB" sz="2100" dirty="0" err="1">
                <a:latin typeface="+mj-lt"/>
                <a:ea typeface="Roboto Condensed"/>
              </a:rPr>
              <a:t>și</a:t>
            </a:r>
            <a:r>
              <a:rPr lang="en-GB" sz="2100" dirty="0">
                <a:latin typeface="+mj-lt"/>
                <a:ea typeface="Roboto Condensed"/>
              </a:rPr>
              <a:t> </a:t>
            </a:r>
            <a:r>
              <a:rPr lang="en-GB" sz="2100" dirty="0" err="1">
                <a:latin typeface="+mj-lt"/>
                <a:ea typeface="Roboto Condensed"/>
              </a:rPr>
              <a:t>desfășurarea</a:t>
            </a:r>
            <a:r>
              <a:rPr lang="en-GB" sz="2100" dirty="0">
                <a:latin typeface="+mj-lt"/>
                <a:ea typeface="Roboto Condensed"/>
              </a:rPr>
              <a:t> </a:t>
            </a:r>
            <a:r>
              <a:rPr lang="en-GB" sz="2100" dirty="0" err="1">
                <a:latin typeface="+mj-lt"/>
                <a:ea typeface="Roboto Condensed"/>
              </a:rPr>
              <a:t>recensământului</a:t>
            </a:r>
            <a:r>
              <a:rPr lang="en-GB" sz="2100" dirty="0">
                <a:latin typeface="+mj-lt"/>
                <a:ea typeface="Roboto Condensed"/>
              </a:rPr>
              <a:t> </a:t>
            </a:r>
            <a:r>
              <a:rPr lang="en-GB" sz="2100" dirty="0" err="1">
                <a:latin typeface="+mj-lt"/>
                <a:ea typeface="Roboto Condensed"/>
              </a:rPr>
              <a:t>populației</a:t>
            </a:r>
            <a:r>
              <a:rPr lang="en-GB" sz="2100" dirty="0">
                <a:latin typeface="+mj-lt"/>
                <a:ea typeface="Roboto Condensed"/>
              </a:rPr>
              <a:t> </a:t>
            </a:r>
            <a:r>
              <a:rPr lang="en-GB" sz="2100" dirty="0" err="1">
                <a:latin typeface="+mj-lt"/>
                <a:ea typeface="Roboto Condensed"/>
              </a:rPr>
              <a:t>și</a:t>
            </a:r>
            <a:r>
              <a:rPr lang="en-GB" sz="2100" dirty="0">
                <a:latin typeface="+mj-lt"/>
                <a:ea typeface="Roboto Condensed"/>
              </a:rPr>
              <a:t> </a:t>
            </a:r>
            <a:r>
              <a:rPr lang="en-GB" sz="2100" dirty="0" err="1">
                <a:latin typeface="+mj-lt"/>
                <a:ea typeface="Roboto Condensed"/>
              </a:rPr>
              <a:t>locuințelor</a:t>
            </a:r>
            <a:r>
              <a:rPr lang="en-GB" sz="2100" dirty="0">
                <a:latin typeface="+mj-lt"/>
                <a:ea typeface="Roboto Condensed"/>
              </a:rPr>
              <a:t> din </a:t>
            </a:r>
            <a:r>
              <a:rPr lang="en-GB" sz="2100" dirty="0" err="1">
                <a:latin typeface="+mj-lt"/>
                <a:ea typeface="Roboto Condensed"/>
              </a:rPr>
              <a:t>România</a:t>
            </a:r>
            <a:r>
              <a:rPr lang="en-GB" sz="2100" dirty="0">
                <a:latin typeface="+mj-lt"/>
                <a:ea typeface="Roboto Condensed"/>
              </a:rPr>
              <a:t> </a:t>
            </a:r>
            <a:r>
              <a:rPr lang="en-GB" sz="2100" dirty="0" err="1">
                <a:latin typeface="+mj-lt"/>
                <a:ea typeface="Roboto Condensed"/>
              </a:rPr>
              <a:t>în</a:t>
            </a:r>
            <a:r>
              <a:rPr lang="en-GB" sz="2100" dirty="0">
                <a:latin typeface="+mj-lt"/>
                <a:ea typeface="Roboto Condensed"/>
              </a:rPr>
              <a:t> </a:t>
            </a:r>
            <a:r>
              <a:rPr lang="en-GB" sz="2100" dirty="0" err="1">
                <a:latin typeface="+mj-lt"/>
                <a:ea typeface="Roboto Condensed"/>
              </a:rPr>
              <a:t>anul</a:t>
            </a:r>
            <a:r>
              <a:rPr lang="en-GB" sz="2100" dirty="0">
                <a:latin typeface="+mj-lt"/>
                <a:ea typeface="Roboto Condensed"/>
              </a:rPr>
              <a:t> 2021</a:t>
            </a:r>
            <a:r>
              <a:rPr lang="en-GB" sz="2400" dirty="0">
                <a:latin typeface="+mj-lt"/>
                <a:ea typeface="Roboto Condensed"/>
              </a:rPr>
              <a:t> </a:t>
            </a:r>
          </a:p>
        </p:txBody>
      </p:sp>
      <p:sp>
        <p:nvSpPr>
          <p:cNvPr id="115715" name="Title 1"/>
          <p:cNvSpPr>
            <a:spLocks noGrp="1"/>
          </p:cNvSpPr>
          <p:nvPr>
            <p:ph type="title"/>
          </p:nvPr>
        </p:nvSpPr>
        <p:spPr>
          <a:xfrm>
            <a:off x="920750" y="1406525"/>
            <a:ext cx="10350500" cy="814388"/>
          </a:xfrm>
        </p:spPr>
        <p:txBody>
          <a:bodyPr/>
          <a:lstStyle/>
          <a:p>
            <a:pPr eaLnBrk="1" hangingPunct="1"/>
            <a:r>
              <a:rPr lang="it-IT" dirty="0">
                <a:latin typeface="+mj-lt"/>
                <a:ea typeface="Roboto Condensed"/>
              </a:rPr>
              <a:t>Actele normative care reglementează RPL 2021</a:t>
            </a:r>
            <a:endParaRPr lang="en-GB" sz="2800" dirty="0">
              <a:latin typeface="+mj-lt"/>
              <a:ea typeface="Roboto Condensed"/>
            </a:endParaRPr>
          </a:p>
        </p:txBody>
      </p:sp>
      <p:pic>
        <p:nvPicPr>
          <p:cNvPr id="5" name="Picture 4">
            <a:extLst>
              <a:ext uri="{FF2B5EF4-FFF2-40B4-BE49-F238E27FC236}">
                <a16:creationId xmlns:a16="http://schemas.microsoft.com/office/drawing/2014/main" id="{FF79E7A1-CAB0-4B11-99D1-402873A282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6090" y="703272"/>
            <a:ext cx="2453210" cy="703253"/>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a:xfrm>
            <a:off x="1171575" y="1516063"/>
            <a:ext cx="10515600" cy="660400"/>
          </a:xfrm>
        </p:spPr>
        <p:txBody>
          <a:bodyPr/>
          <a:lstStyle/>
          <a:p>
            <a:r>
              <a:rPr lang="en-GB" dirty="0">
                <a:latin typeface="+mj-lt"/>
                <a:ea typeface="Roboto Condensed"/>
              </a:rPr>
              <a:t>Dis</a:t>
            </a:r>
            <a:r>
              <a:rPr lang="ro-RO" dirty="0">
                <a:latin typeface="+mj-lt"/>
                <a:ea typeface="Roboto Condensed"/>
              </a:rPr>
              <a:t>eminarea rezultatelor RPL 2021</a:t>
            </a:r>
            <a:endParaRPr lang="en-GB" dirty="0">
              <a:latin typeface="+mj-lt"/>
              <a:ea typeface="Roboto Condensed"/>
            </a:endParaRPr>
          </a:p>
        </p:txBody>
      </p:sp>
      <p:sp>
        <p:nvSpPr>
          <p:cNvPr id="128002" name="Content Placeholder 2"/>
          <p:cNvSpPr>
            <a:spLocks noGrp="1"/>
          </p:cNvSpPr>
          <p:nvPr>
            <p:ph idx="1"/>
          </p:nvPr>
        </p:nvSpPr>
        <p:spPr>
          <a:xfrm>
            <a:off x="1171575" y="2246313"/>
            <a:ext cx="9996488" cy="4029075"/>
          </a:xfrm>
        </p:spPr>
        <p:txBody>
          <a:bodyPr/>
          <a:lstStyle/>
          <a:p>
            <a:pPr algn="just">
              <a:buFont typeface="Wingdings" pitchFamily="2" charset="2"/>
              <a:buChar char="Ø"/>
            </a:pPr>
            <a:r>
              <a:rPr lang="ro-RO" sz="2000" dirty="0">
                <a:latin typeface="+mj-lt"/>
                <a:ea typeface="Roboto Condensed"/>
              </a:rPr>
              <a:t>În funcţie de tipul indicatorilor statistici, rezultatele definitive ale recensământului se diseminează pe următoarele niveluri de dezagregare: total ţară, macro-regiuni, regiuni de dezvoltare, judeţe, comune, oraşe, municipii, sectoare ale Municipiului Bucureşti şi griduri de 1 kmp, în condiţiile asigurării confidenţialităţii datelor.</a:t>
            </a:r>
            <a:endParaRPr lang="en-GB" sz="2000" dirty="0">
              <a:latin typeface="+mj-lt"/>
              <a:ea typeface="Roboto Condensed"/>
            </a:endParaRPr>
          </a:p>
          <a:p>
            <a:pPr algn="just">
              <a:buFont typeface="Wingdings" pitchFamily="2" charset="2"/>
              <a:buChar char="Ø"/>
            </a:pPr>
            <a:r>
              <a:rPr lang="ro-RO" sz="2000" dirty="0">
                <a:latin typeface="+mj-lt"/>
                <a:ea typeface="Roboto Condensed"/>
              </a:rPr>
              <a:t>Rezultatele definitive ale recensământului se pot disemina la nivel de sat şi de circumscripţie de recensământ numai în condiţiile în care datele sunt fiabile, de bună calitate şi este asigurată confidenţialitatea datelor. Lista indicatorilor statistici care se pot disemina la nivel de sat şi circumscripţie de recensământ va fi aprobată de către CCRPL.</a:t>
            </a:r>
            <a:endParaRPr lang="en-GB" sz="2000" dirty="0">
              <a:latin typeface="+mj-lt"/>
              <a:ea typeface="Roboto Condensed"/>
            </a:endParaRPr>
          </a:p>
          <a:p>
            <a:pPr algn="just">
              <a:buFont typeface="Wingdings" pitchFamily="2" charset="2"/>
              <a:buChar char="Ø"/>
            </a:pPr>
            <a:r>
              <a:rPr lang="ro-RO" sz="2000" b="1" dirty="0">
                <a:latin typeface="+mj-lt"/>
                <a:ea typeface="Roboto Condensed"/>
              </a:rPr>
              <a:t>Publicarea rezultatelor provizorii  – 31.12.2022</a:t>
            </a:r>
            <a:endParaRPr lang="en-GB" sz="2000" dirty="0">
              <a:latin typeface="+mj-lt"/>
              <a:ea typeface="Roboto Condensed"/>
            </a:endParaRPr>
          </a:p>
          <a:p>
            <a:pPr algn="just">
              <a:buFont typeface="Wingdings" pitchFamily="2" charset="2"/>
              <a:buChar char="Ø"/>
            </a:pPr>
            <a:r>
              <a:rPr lang="ro-RO" sz="2000" b="1" dirty="0">
                <a:latin typeface="+mj-lt"/>
                <a:ea typeface="Roboto Condensed"/>
              </a:rPr>
              <a:t>Transmiterea la Eurostat a indicatorilor geo-referenţiaţi (date provizorii) – 31.12.2022</a:t>
            </a:r>
            <a:endParaRPr lang="en-GB" sz="2000" dirty="0">
              <a:latin typeface="+mj-lt"/>
              <a:ea typeface="Roboto Condensed"/>
            </a:endParaRPr>
          </a:p>
          <a:p>
            <a:pPr algn="just">
              <a:buFont typeface="Wingdings" pitchFamily="2" charset="2"/>
              <a:buChar char="Ø"/>
            </a:pPr>
            <a:r>
              <a:rPr lang="ro-RO" sz="2000" b="1" dirty="0">
                <a:latin typeface="+mj-lt"/>
                <a:ea typeface="Roboto Condensed"/>
              </a:rPr>
              <a:t>Publicarea rezultatelor definitive  – 31.12.2023</a:t>
            </a:r>
            <a:endParaRPr lang="en-GB" sz="2000" dirty="0">
              <a:latin typeface="+mj-lt"/>
              <a:ea typeface="Roboto Condensed"/>
            </a:endParaRPr>
          </a:p>
          <a:p>
            <a:pPr algn="just">
              <a:buFont typeface="Wingdings" pitchFamily="2" charset="2"/>
              <a:buChar char="Ø"/>
            </a:pPr>
            <a:endParaRPr lang="en-GB" dirty="0">
              <a:latin typeface="Montserrat"/>
              <a:ea typeface="Roboto Condensed"/>
            </a:endParaRPr>
          </a:p>
        </p:txBody>
      </p:sp>
      <p:pic>
        <p:nvPicPr>
          <p:cNvPr id="5" name="Picture 4">
            <a:extLst>
              <a:ext uri="{FF2B5EF4-FFF2-40B4-BE49-F238E27FC236}">
                <a16:creationId xmlns:a16="http://schemas.microsoft.com/office/drawing/2014/main" id="{FF79E7A1-CAB0-4B11-99D1-402873A282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6890" y="649470"/>
            <a:ext cx="2453210" cy="703253"/>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itle 1"/>
          <p:cNvSpPr>
            <a:spLocks noGrp="1"/>
          </p:cNvSpPr>
          <p:nvPr>
            <p:ph type="title"/>
          </p:nvPr>
        </p:nvSpPr>
        <p:spPr>
          <a:xfrm>
            <a:off x="1087438" y="1655763"/>
            <a:ext cx="10515600" cy="1100137"/>
          </a:xfrm>
        </p:spPr>
        <p:txBody>
          <a:bodyPr/>
          <a:lstStyle/>
          <a:p>
            <a:r>
              <a:rPr lang="ro-RO" dirty="0">
                <a:latin typeface="+mj-lt"/>
                <a:ea typeface="Roboto Condensed"/>
              </a:rPr>
              <a:t>Protecţia datelor</a:t>
            </a:r>
            <a:br>
              <a:rPr lang="en-GB" dirty="0">
                <a:latin typeface="+mj-lt"/>
                <a:ea typeface="Roboto Condensed"/>
              </a:rPr>
            </a:br>
            <a:endParaRPr lang="en-GB" dirty="0">
              <a:latin typeface="+mj-lt"/>
              <a:ea typeface="Roboto Condensed"/>
            </a:endParaRPr>
          </a:p>
        </p:txBody>
      </p:sp>
      <p:sp>
        <p:nvSpPr>
          <p:cNvPr id="129026" name="Content Placeholder 2"/>
          <p:cNvSpPr>
            <a:spLocks noGrp="1"/>
          </p:cNvSpPr>
          <p:nvPr>
            <p:ph idx="1"/>
          </p:nvPr>
        </p:nvSpPr>
        <p:spPr>
          <a:xfrm>
            <a:off x="1087438" y="2620963"/>
            <a:ext cx="10080625" cy="3281362"/>
          </a:xfrm>
        </p:spPr>
        <p:txBody>
          <a:bodyPr/>
          <a:lstStyle/>
          <a:p>
            <a:pPr algn="just">
              <a:buFont typeface="Wingdings" pitchFamily="2" charset="2"/>
              <a:buChar char="Ø"/>
            </a:pPr>
            <a:r>
              <a:rPr lang="ro-RO" sz="2400" dirty="0">
                <a:latin typeface="+mj-lt"/>
                <a:ea typeface="Roboto Condensed"/>
              </a:rPr>
              <a:t>În cazul autorecenzării on-line sau a autorecenzării asistate, CNP-ul este criptat, cu ajutorul unui algoritm utilizat de INS, în momentul în care o înregistrare individuală este salvată în baza de date RPL 2021.</a:t>
            </a:r>
            <a:r>
              <a:rPr lang="en-US" sz="2400" dirty="0">
                <a:latin typeface="+mj-lt"/>
                <a:ea typeface="Roboto Condensed"/>
              </a:rPr>
              <a:t> </a:t>
            </a:r>
            <a:r>
              <a:rPr lang="en-US" sz="2400" dirty="0" err="1">
                <a:latin typeface="+mj-lt"/>
                <a:ea typeface="Roboto Condensed"/>
              </a:rPr>
              <a:t>Criptarea</a:t>
            </a:r>
            <a:r>
              <a:rPr lang="en-US" sz="2400" dirty="0">
                <a:latin typeface="+mj-lt"/>
                <a:ea typeface="Roboto Condensed"/>
              </a:rPr>
              <a:t> se </a:t>
            </a:r>
            <a:r>
              <a:rPr lang="en-US" sz="2400" dirty="0" err="1">
                <a:latin typeface="+mj-lt"/>
                <a:ea typeface="Roboto Condensed"/>
              </a:rPr>
              <a:t>aplic</a:t>
            </a:r>
            <a:r>
              <a:rPr lang="ro-RO" sz="2400" dirty="0">
                <a:latin typeface="+mj-lt"/>
                <a:ea typeface="Roboto Condensed"/>
              </a:rPr>
              <a:t>ă</a:t>
            </a:r>
            <a:r>
              <a:rPr lang="en-US" sz="2400" dirty="0">
                <a:latin typeface="+mj-lt"/>
                <a:ea typeface="Roboto Condensed"/>
              </a:rPr>
              <a:t> </a:t>
            </a:r>
            <a:r>
              <a:rPr lang="ro-RO" sz="2400" dirty="0">
                <a:latin typeface="+mj-lt"/>
                <a:ea typeface="Roboto Condensed"/>
              </a:rPr>
              <a:t>şi</a:t>
            </a:r>
            <a:r>
              <a:rPr lang="en-US" sz="2400" dirty="0">
                <a:latin typeface="+mj-lt"/>
                <a:ea typeface="Roboto Condensed"/>
              </a:rPr>
              <a:t> la </a:t>
            </a:r>
            <a:r>
              <a:rPr lang="en-US" sz="2400" dirty="0" err="1">
                <a:latin typeface="+mj-lt"/>
                <a:ea typeface="Roboto Condensed"/>
              </a:rPr>
              <a:t>recenzarea</a:t>
            </a:r>
            <a:r>
              <a:rPr lang="en-US" sz="2400" dirty="0">
                <a:latin typeface="+mj-lt"/>
                <a:ea typeface="Roboto Condensed"/>
              </a:rPr>
              <a:t> </a:t>
            </a:r>
            <a:r>
              <a:rPr lang="en-US" sz="2400" dirty="0" err="1">
                <a:latin typeface="+mj-lt"/>
                <a:ea typeface="Roboto Condensed"/>
              </a:rPr>
              <a:t>propriu</a:t>
            </a:r>
            <a:r>
              <a:rPr lang="en-US" sz="2400" dirty="0">
                <a:latin typeface="+mj-lt"/>
                <a:ea typeface="Roboto Condensed"/>
              </a:rPr>
              <a:t> </a:t>
            </a:r>
            <a:r>
              <a:rPr lang="en-US" sz="2400" dirty="0" err="1">
                <a:latin typeface="+mj-lt"/>
                <a:ea typeface="Roboto Condensed"/>
              </a:rPr>
              <a:t>zis</a:t>
            </a:r>
            <a:r>
              <a:rPr lang="ro-RO" sz="2400" dirty="0">
                <a:latin typeface="+mj-lt"/>
                <a:ea typeface="Roboto Condensed"/>
              </a:rPr>
              <a:t>ă</a:t>
            </a:r>
            <a:r>
              <a:rPr lang="en-US" sz="2100" dirty="0">
                <a:latin typeface="+mj-lt"/>
                <a:ea typeface="Roboto Condensed"/>
              </a:rPr>
              <a:t>.</a:t>
            </a:r>
          </a:p>
          <a:p>
            <a:pPr algn="just">
              <a:buFont typeface="Wingdings" pitchFamily="2" charset="2"/>
              <a:buChar char="Ø"/>
            </a:pPr>
            <a:endParaRPr lang="en-GB" sz="2400" dirty="0">
              <a:latin typeface="+mj-lt"/>
              <a:ea typeface="Roboto Condensed"/>
            </a:endParaRPr>
          </a:p>
          <a:p>
            <a:pPr algn="just">
              <a:buFont typeface="Wingdings" pitchFamily="2" charset="2"/>
              <a:buChar char="Ø"/>
            </a:pPr>
            <a:r>
              <a:rPr lang="ro-RO" sz="2400" dirty="0">
                <a:latin typeface="+mj-lt"/>
                <a:ea typeface="Roboto Condensed"/>
              </a:rPr>
              <a:t>Transferul de date on-line se realizează printr-un sistem securizat, protejat împotriva prelucrării neautorizate sau ilegale şi împotriva pierderii, a distrugerii sau a deteriorării accidentale.</a:t>
            </a:r>
            <a:endParaRPr lang="en-GB" sz="2400" dirty="0">
              <a:latin typeface="+mj-lt"/>
              <a:ea typeface="Roboto Condensed"/>
            </a:endParaRPr>
          </a:p>
          <a:p>
            <a:pPr algn="just"/>
            <a:endParaRPr lang="en-GB" sz="2400" dirty="0">
              <a:latin typeface="Montserrat"/>
              <a:ea typeface="Roboto Condensed"/>
            </a:endParaRPr>
          </a:p>
          <a:p>
            <a:pPr algn="just"/>
            <a:endParaRPr lang="en-GB" dirty="0">
              <a:latin typeface="Montserrat"/>
              <a:ea typeface="Roboto Condensed"/>
            </a:endParaRPr>
          </a:p>
        </p:txBody>
      </p:sp>
      <p:pic>
        <p:nvPicPr>
          <p:cNvPr id="5" name="Picture 4">
            <a:extLst>
              <a:ext uri="{FF2B5EF4-FFF2-40B4-BE49-F238E27FC236}">
                <a16:creationId xmlns:a16="http://schemas.microsoft.com/office/drawing/2014/main" id="{FF79E7A1-CAB0-4B11-99D1-402873A282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0690" y="700270"/>
            <a:ext cx="2453210" cy="703253"/>
          </a:xfrm>
          <a:prstGeom prst="rect">
            <a:avLst/>
          </a:prstGeom>
        </p:spPr>
      </p:pic>
    </p:spTree>
    <p:extLst>
      <p:ext uri="{BB962C8B-B14F-4D97-AF65-F5344CB8AC3E}">
        <p14:creationId xmlns:p14="http://schemas.microsoft.com/office/powerpoint/2010/main" val="24802920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le 1"/>
          <p:cNvSpPr>
            <a:spLocks noGrp="1"/>
          </p:cNvSpPr>
          <p:nvPr>
            <p:ph type="title"/>
          </p:nvPr>
        </p:nvSpPr>
        <p:spPr>
          <a:xfrm>
            <a:off x="1122363" y="1655763"/>
            <a:ext cx="10515600" cy="1100137"/>
          </a:xfrm>
        </p:spPr>
        <p:txBody>
          <a:bodyPr/>
          <a:lstStyle/>
          <a:p>
            <a:r>
              <a:rPr lang="ro-RO" dirty="0">
                <a:latin typeface="+mj-lt"/>
                <a:ea typeface="Roboto Condensed"/>
              </a:rPr>
              <a:t>Confidenţialitatea datelor</a:t>
            </a:r>
            <a:endParaRPr lang="en-GB" dirty="0">
              <a:latin typeface="+mj-lt"/>
              <a:ea typeface="Roboto Condensed"/>
            </a:endParaRPr>
          </a:p>
        </p:txBody>
      </p:sp>
      <p:sp>
        <p:nvSpPr>
          <p:cNvPr id="130050" name="Content Placeholder 2"/>
          <p:cNvSpPr>
            <a:spLocks noGrp="1"/>
          </p:cNvSpPr>
          <p:nvPr>
            <p:ph idx="1"/>
          </p:nvPr>
        </p:nvSpPr>
        <p:spPr>
          <a:xfrm>
            <a:off x="1122363" y="2767013"/>
            <a:ext cx="9956800" cy="2949575"/>
          </a:xfrm>
        </p:spPr>
        <p:txBody>
          <a:bodyPr/>
          <a:lstStyle/>
          <a:p>
            <a:pPr algn="just">
              <a:buFont typeface="Wingdings" pitchFamily="2" charset="2"/>
              <a:buChar char="Ø"/>
            </a:pPr>
            <a:r>
              <a:rPr lang="ro-RO" sz="2400" dirty="0">
                <a:latin typeface="+mj-lt"/>
                <a:ea typeface="Roboto Condensed"/>
              </a:rPr>
              <a:t>Informaţiile obţinute pe baza declaraţiilor populaţiei înregistrate la recensământ sau preluate din surse administrative nu pot fi utilizate pentru stabilirea unor drepturi şi obligaţii pentru unităţile statistice la care se referă şi nici nu pot servi ca probe în justiţie.</a:t>
            </a:r>
            <a:endParaRPr lang="en-GB" sz="2400" dirty="0">
              <a:latin typeface="+mj-lt"/>
              <a:ea typeface="Roboto Condensed"/>
            </a:endParaRPr>
          </a:p>
          <a:p>
            <a:pPr algn="just">
              <a:buFont typeface="Wingdings" pitchFamily="2" charset="2"/>
              <a:buChar char="Ø"/>
            </a:pPr>
            <a:r>
              <a:rPr lang="ro-RO" sz="2400" dirty="0">
                <a:latin typeface="+mj-lt"/>
                <a:ea typeface="Roboto Condensed"/>
              </a:rPr>
              <a:t>Rezultatele recensământului pot fi folosite doar în scopuri statistice şi de cercetare ştiinţifică.</a:t>
            </a:r>
            <a:endParaRPr lang="en-GB" sz="2400" dirty="0">
              <a:latin typeface="+mj-lt"/>
              <a:ea typeface="Roboto Condensed"/>
            </a:endParaRPr>
          </a:p>
          <a:p>
            <a:pPr algn="just">
              <a:buFont typeface="Wingdings" pitchFamily="2" charset="2"/>
              <a:buChar char="Ø"/>
            </a:pPr>
            <a:r>
              <a:rPr lang="ro-RO" sz="2400" dirty="0">
                <a:latin typeface="+mj-lt"/>
                <a:ea typeface="Roboto Condensed"/>
              </a:rPr>
              <a:t>Rezultatele recensământului pot fi diseminate doar dacă nu este posibilă identificarea unei anumite persoane.</a:t>
            </a:r>
            <a:endParaRPr lang="en-GB" sz="2400" dirty="0">
              <a:latin typeface="+mj-lt"/>
              <a:ea typeface="Roboto Condensed"/>
            </a:endParaRPr>
          </a:p>
          <a:p>
            <a:pPr algn="just"/>
            <a:endParaRPr lang="en-GB" dirty="0">
              <a:latin typeface="Montserrat"/>
              <a:ea typeface="Roboto Condensed"/>
            </a:endParaRPr>
          </a:p>
        </p:txBody>
      </p:sp>
      <p:pic>
        <p:nvPicPr>
          <p:cNvPr id="5" name="Picture 4">
            <a:extLst>
              <a:ext uri="{FF2B5EF4-FFF2-40B4-BE49-F238E27FC236}">
                <a16:creationId xmlns:a16="http://schemas.microsoft.com/office/drawing/2014/main" id="{FF79E7A1-CAB0-4B11-99D1-402873A282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8790" y="700270"/>
            <a:ext cx="2453210" cy="703253"/>
          </a:xfrm>
          <a:prstGeom prst="rect">
            <a:avLst/>
          </a:prstGeom>
        </p:spPr>
      </p:pic>
    </p:spTree>
    <p:extLst>
      <p:ext uri="{BB962C8B-B14F-4D97-AF65-F5344CB8AC3E}">
        <p14:creationId xmlns:p14="http://schemas.microsoft.com/office/powerpoint/2010/main" val="5402014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354B5E"/>
        </a:solidFill>
        <a:effectLst/>
      </p:bgPr>
    </p:bg>
    <p:spTree>
      <p:nvGrpSpPr>
        <p:cNvPr id="1" name=""/>
        <p:cNvGrpSpPr/>
        <p:nvPr/>
      </p:nvGrpSpPr>
      <p:grpSpPr>
        <a:xfrm>
          <a:off x="0" y="0"/>
          <a:ext cx="0" cy="0"/>
          <a:chOff x="0" y="0"/>
          <a:chExt cx="0" cy="0"/>
        </a:xfrm>
      </p:grpSpPr>
      <p:graphicFrame>
        <p:nvGraphicFramePr>
          <p:cNvPr id="12321" name="Object 33"/>
          <p:cNvGraphicFramePr>
            <a:graphicFrameLocks noChangeAspect="1"/>
          </p:cNvGraphicFramePr>
          <p:nvPr>
            <p:extLst>
              <p:ext uri="{D42A27DB-BD31-4B8C-83A1-F6EECF244321}">
                <p14:modId xmlns:p14="http://schemas.microsoft.com/office/powerpoint/2010/main" val="1059524247"/>
              </p:ext>
            </p:extLst>
          </p:nvPr>
        </p:nvGraphicFramePr>
        <p:xfrm>
          <a:off x="-25401" y="0"/>
          <a:ext cx="12217401" cy="7081024"/>
        </p:xfrm>
        <a:graphic>
          <a:graphicData uri="http://schemas.openxmlformats.org/presentationml/2006/ole">
            <mc:AlternateContent xmlns:mc="http://schemas.openxmlformats.org/markup-compatibility/2006">
              <mc:Choice xmlns:v="urn:schemas-microsoft-com:vml" Requires="v">
                <p:oleObj spid="_x0000_s160780" name="Acrobat Document" r:id="rId3" imgW="18648000" imgH="10497600" progId="AcroExch.Document.DC">
                  <p:embed/>
                </p:oleObj>
              </mc:Choice>
              <mc:Fallback>
                <p:oleObj name="Acrobat Document" r:id="rId3" imgW="18648000" imgH="10497600" progId="AcroExch.Document.DC">
                  <p:embed/>
                  <p:pic>
                    <p:nvPicPr>
                      <p:cNvPr id="12321" name="Object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1" y="0"/>
                        <a:ext cx="12217401" cy="7081024"/>
                      </a:xfrm>
                      <a:prstGeom prst="rect">
                        <a:avLst/>
                      </a:prstGeom>
                      <a:noFill/>
                    </p:spPr>
                  </p:pic>
                </p:oleObj>
              </mc:Fallback>
            </mc:AlternateContent>
          </a:graphicData>
        </a:graphic>
      </p:graphicFrame>
      <p:pic>
        <p:nvPicPr>
          <p:cNvPr id="12323" name="Picture 11"/>
          <p:cNvPicPr>
            <a:picLocks noChangeAspect="1"/>
          </p:cNvPicPr>
          <p:nvPr/>
        </p:nvPicPr>
        <p:blipFill>
          <a:blip r:embed="rId5"/>
          <a:srcRect/>
          <a:stretch>
            <a:fillRect/>
          </a:stretch>
        </p:blipFill>
        <p:spPr bwMode="auto">
          <a:xfrm>
            <a:off x="857250" y="809625"/>
            <a:ext cx="3956050" cy="950913"/>
          </a:xfrm>
          <a:prstGeom prst="rect">
            <a:avLst/>
          </a:prstGeom>
          <a:noFill/>
          <a:ln w="9525">
            <a:noFill/>
            <a:miter lim="800000"/>
            <a:headEnd/>
            <a:tailEnd/>
          </a:ln>
        </p:spPr>
      </p:pic>
      <p:sp>
        <p:nvSpPr>
          <p:cNvPr id="14" name="Right Triangle 13"/>
          <p:cNvSpPr/>
          <p:nvPr/>
        </p:nvSpPr>
        <p:spPr>
          <a:xfrm>
            <a:off x="0" y="5157788"/>
            <a:ext cx="1852613" cy="1700212"/>
          </a:xfrm>
          <a:prstGeom prst="rtTriangle">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325" name="TextBox 16"/>
          <p:cNvSpPr txBox="1">
            <a:spLocks noChangeArrowheads="1"/>
          </p:cNvSpPr>
          <p:nvPr/>
        </p:nvSpPr>
        <p:spPr bwMode="auto">
          <a:xfrm>
            <a:off x="2616155" y="2720975"/>
            <a:ext cx="6213560" cy="1323439"/>
          </a:xfrm>
          <a:prstGeom prst="rect">
            <a:avLst/>
          </a:prstGeom>
          <a:noFill/>
          <a:ln w="9525">
            <a:noFill/>
            <a:miter lim="800000"/>
            <a:headEnd/>
            <a:tailEnd/>
          </a:ln>
        </p:spPr>
        <p:txBody>
          <a:bodyPr wrap="none">
            <a:spAutoFit/>
          </a:bodyPr>
          <a:lstStyle/>
          <a:p>
            <a:pPr algn="ctr"/>
            <a:r>
              <a:rPr lang="ro-RO" sz="8000" b="1" i="1" dirty="0">
                <a:solidFill>
                  <a:schemeClr val="bg1"/>
                </a:solidFill>
                <a:latin typeface="+mj-lt"/>
              </a:rPr>
              <a:t>Vă mulţumim !</a:t>
            </a:r>
          </a:p>
        </p:txBody>
      </p:sp>
      <p:pic>
        <p:nvPicPr>
          <p:cNvPr id="8" name="Picture 7">
            <a:extLst>
              <a:ext uri="{FF2B5EF4-FFF2-40B4-BE49-F238E27FC236}">
                <a16:creationId xmlns:a16="http://schemas.microsoft.com/office/drawing/2014/main" id="{FF79E7A1-CAB0-4B11-99D1-402873A282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19590" y="814570"/>
            <a:ext cx="2453210" cy="703253"/>
          </a:xfrm>
          <a:prstGeom prst="rect">
            <a:avLst/>
          </a:prstGeom>
        </p:spPr>
      </p:pic>
    </p:spTree>
    <p:extLst>
      <p:ext uri="{BB962C8B-B14F-4D97-AF65-F5344CB8AC3E}">
        <p14:creationId xmlns:p14="http://schemas.microsoft.com/office/powerpoint/2010/main" val="161631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p:cNvSpPr>
            <a:spLocks noGrp="1"/>
          </p:cNvSpPr>
          <p:nvPr>
            <p:ph type="title"/>
          </p:nvPr>
        </p:nvSpPr>
        <p:spPr>
          <a:xfrm>
            <a:off x="1176338" y="1454150"/>
            <a:ext cx="10515600" cy="1100138"/>
          </a:xfrm>
        </p:spPr>
        <p:txBody>
          <a:bodyPr/>
          <a:lstStyle/>
          <a:p>
            <a:r>
              <a:rPr lang="ro-RO" dirty="0">
                <a:latin typeface="+mj-lt"/>
                <a:ea typeface="Roboto Condensed"/>
              </a:rPr>
              <a:t>Alte reglementări</a:t>
            </a:r>
            <a:endParaRPr lang="en-GB" dirty="0">
              <a:latin typeface="+mj-lt"/>
              <a:ea typeface="Roboto Condensed"/>
            </a:endParaRPr>
          </a:p>
        </p:txBody>
      </p:sp>
      <p:sp>
        <p:nvSpPr>
          <p:cNvPr id="116738" name="Content Placeholder 2"/>
          <p:cNvSpPr>
            <a:spLocks noGrp="1"/>
          </p:cNvSpPr>
          <p:nvPr>
            <p:ph idx="1"/>
          </p:nvPr>
        </p:nvSpPr>
        <p:spPr>
          <a:xfrm>
            <a:off x="1176338" y="2554288"/>
            <a:ext cx="9423400" cy="3281362"/>
          </a:xfrm>
        </p:spPr>
        <p:txBody>
          <a:bodyPr/>
          <a:lstStyle/>
          <a:p>
            <a:pPr algn="just">
              <a:buFont typeface="Wingdings" pitchFamily="2" charset="2"/>
              <a:buChar char="Ø"/>
            </a:pPr>
            <a:r>
              <a:rPr lang="ro-RO" sz="2400" b="1" dirty="0">
                <a:latin typeface="+mj-lt"/>
                <a:ea typeface="Roboto Condensed"/>
              </a:rPr>
              <a:t>Hotărâri ale Comisiei Centrale pentru RPL (CCRPL) – se găsesc pe site-ul </a:t>
            </a:r>
            <a:r>
              <a:rPr lang="ro-RO" sz="2400" b="1" u="sng" dirty="0">
                <a:latin typeface="+mj-lt"/>
                <a:ea typeface="Roboto Condensed"/>
                <a:hlinkClick r:id="rId2"/>
              </a:rPr>
              <a:t>www.recensamantromania.ro</a:t>
            </a:r>
            <a:r>
              <a:rPr lang="ro-RO" sz="2400" b="1" dirty="0">
                <a:latin typeface="+mj-lt"/>
                <a:ea typeface="Roboto Condensed"/>
              </a:rPr>
              <a:t>:</a:t>
            </a:r>
            <a:endParaRPr lang="en-GB" sz="2400" dirty="0">
              <a:latin typeface="+mj-lt"/>
              <a:ea typeface="Roboto Condensed"/>
            </a:endParaRPr>
          </a:p>
          <a:p>
            <a:pPr algn="just">
              <a:buFont typeface="Wingdings" pitchFamily="2" charset="2"/>
              <a:buChar char="Ø"/>
            </a:pPr>
            <a:r>
              <a:rPr lang="ro-RO" sz="2400" dirty="0">
                <a:latin typeface="+mj-lt"/>
                <a:ea typeface="Roboto Condensed"/>
              </a:rPr>
              <a:t>Hotărârea nr. 1/</a:t>
            </a:r>
            <a:r>
              <a:rPr lang="en-GB" sz="2400" dirty="0">
                <a:latin typeface="+mj-lt"/>
                <a:ea typeface="Roboto Condensed"/>
              </a:rPr>
              <a:t>0</a:t>
            </a:r>
            <a:r>
              <a:rPr lang="ro-RO" sz="2400" dirty="0">
                <a:latin typeface="+mj-lt"/>
                <a:ea typeface="Roboto Condensed"/>
              </a:rPr>
              <a:t>4.11.2020</a:t>
            </a:r>
            <a:endParaRPr lang="en-GB" sz="2400" dirty="0">
              <a:latin typeface="+mj-lt"/>
              <a:ea typeface="Roboto Condensed"/>
            </a:endParaRPr>
          </a:p>
          <a:p>
            <a:pPr algn="just">
              <a:buFont typeface="Wingdings" pitchFamily="2" charset="2"/>
              <a:buChar char="Ø"/>
            </a:pPr>
            <a:r>
              <a:rPr lang="ro-RO" sz="2400" dirty="0">
                <a:latin typeface="+mj-lt"/>
                <a:ea typeface="Roboto Condensed"/>
              </a:rPr>
              <a:t>Hotărârea nr. 2/12.04.2021</a:t>
            </a:r>
            <a:endParaRPr lang="en-GB" sz="2400" dirty="0">
              <a:latin typeface="+mj-lt"/>
              <a:ea typeface="Roboto Condensed"/>
            </a:endParaRPr>
          </a:p>
          <a:p>
            <a:pPr algn="just">
              <a:buFont typeface="Wingdings" pitchFamily="2" charset="2"/>
              <a:buChar char="Ø"/>
            </a:pPr>
            <a:r>
              <a:rPr lang="ro-RO" sz="2400" dirty="0">
                <a:latin typeface="+mj-lt"/>
                <a:ea typeface="Roboto Condensed"/>
              </a:rPr>
              <a:t>Hotărârea nr. 3/21.07.2021</a:t>
            </a:r>
            <a:endParaRPr lang="en-GB" sz="2400" dirty="0">
              <a:latin typeface="+mj-lt"/>
              <a:ea typeface="Roboto Condensed"/>
            </a:endParaRPr>
          </a:p>
          <a:p>
            <a:pPr algn="just">
              <a:buFont typeface="Wingdings" pitchFamily="2" charset="2"/>
              <a:buChar char="Ø"/>
            </a:pPr>
            <a:r>
              <a:rPr lang="ro-RO" sz="2400" dirty="0">
                <a:latin typeface="+mj-lt"/>
                <a:ea typeface="Roboto Condensed"/>
              </a:rPr>
              <a:t>Hotărârea nr. 4/21.07.2021</a:t>
            </a:r>
            <a:endParaRPr lang="en-GB" sz="2400" dirty="0">
              <a:latin typeface="+mj-lt"/>
              <a:ea typeface="Roboto Condensed"/>
            </a:endParaRPr>
          </a:p>
          <a:p>
            <a:pPr algn="just"/>
            <a:endParaRPr lang="en-GB" dirty="0">
              <a:latin typeface="Montserrat"/>
              <a:ea typeface="Roboto Condensed"/>
            </a:endParaRPr>
          </a:p>
        </p:txBody>
      </p:sp>
      <p:pic>
        <p:nvPicPr>
          <p:cNvPr id="5" name="Picture 4">
            <a:extLst>
              <a:ext uri="{FF2B5EF4-FFF2-40B4-BE49-F238E27FC236}">
                <a16:creationId xmlns:a16="http://schemas.microsoft.com/office/drawing/2014/main" id="{FF79E7A1-CAB0-4B11-99D1-402873A282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8790" y="750897"/>
            <a:ext cx="2453210" cy="70325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p:cNvSpPr>
            <a:spLocks noGrp="1"/>
          </p:cNvSpPr>
          <p:nvPr>
            <p:ph type="title"/>
          </p:nvPr>
        </p:nvSpPr>
        <p:spPr>
          <a:xfrm>
            <a:off x="1122363" y="1511300"/>
            <a:ext cx="10515600" cy="1100138"/>
          </a:xfrm>
        </p:spPr>
        <p:txBody>
          <a:bodyPr/>
          <a:lstStyle/>
          <a:p>
            <a:r>
              <a:rPr lang="ro-RO" dirty="0">
                <a:latin typeface="+mj-lt"/>
                <a:ea typeface="Roboto Condensed"/>
              </a:rPr>
              <a:t>Obiectivul prioritar al RPL 2021</a:t>
            </a:r>
            <a:endParaRPr lang="en-GB" dirty="0">
              <a:latin typeface="+mj-lt"/>
              <a:ea typeface="Roboto Condensed"/>
            </a:endParaRPr>
          </a:p>
        </p:txBody>
      </p:sp>
      <p:sp>
        <p:nvSpPr>
          <p:cNvPr id="117762" name="Content Placeholder 2"/>
          <p:cNvSpPr>
            <a:spLocks noGrp="1"/>
          </p:cNvSpPr>
          <p:nvPr>
            <p:ph idx="1"/>
          </p:nvPr>
        </p:nvSpPr>
        <p:spPr>
          <a:xfrm>
            <a:off x="1122363" y="2505075"/>
            <a:ext cx="10045700" cy="3281363"/>
          </a:xfrm>
        </p:spPr>
        <p:txBody>
          <a:bodyPr/>
          <a:lstStyle/>
          <a:p>
            <a:pPr algn="just">
              <a:spcAft>
                <a:spcPts val="600"/>
              </a:spcAft>
              <a:buFont typeface="Wingdings" pitchFamily="2" charset="2"/>
              <a:buChar char="Ø"/>
            </a:pPr>
            <a:r>
              <a:rPr lang="en-GB" sz="3600" dirty="0">
                <a:latin typeface="Montserrat"/>
                <a:ea typeface="Roboto Condensed"/>
              </a:rPr>
              <a:t> </a:t>
            </a:r>
            <a:r>
              <a:rPr lang="ro-RO" dirty="0">
                <a:latin typeface="+mj-lt"/>
                <a:ea typeface="Roboto Condensed"/>
              </a:rPr>
              <a:t>Producerea de statistici oficiale naţionale şi europene, sub forma unor indicatori statistici, în condiţii de calitate, privind:</a:t>
            </a:r>
            <a:r>
              <a:rPr lang="ro-RO" sz="3200" dirty="0">
                <a:latin typeface="+mj-lt"/>
                <a:ea typeface="Roboto Condensed"/>
              </a:rPr>
              <a:t> </a:t>
            </a:r>
            <a:endParaRPr lang="en-GB" sz="3200" dirty="0">
              <a:latin typeface="+mj-lt"/>
              <a:ea typeface="Roboto Condensed"/>
            </a:endParaRPr>
          </a:p>
          <a:p>
            <a:pPr lvl="2" algn="just">
              <a:buFont typeface="Wingdings" pitchFamily="2" charset="2"/>
              <a:buChar char="Ø"/>
            </a:pPr>
            <a:r>
              <a:rPr lang="ro-RO" sz="2400" dirty="0">
                <a:latin typeface="+mj-lt"/>
                <a:ea typeface="Roboto Condensed"/>
              </a:rPr>
              <a:t>numărul şi distribuţia teritorială a </a:t>
            </a:r>
            <a:r>
              <a:rPr lang="ro-RO" sz="2400" b="1" dirty="0">
                <a:latin typeface="+mj-lt"/>
                <a:ea typeface="Roboto Condensed"/>
              </a:rPr>
              <a:t>populaţiei rezidente</a:t>
            </a:r>
            <a:r>
              <a:rPr lang="ro-RO" sz="2400" dirty="0">
                <a:latin typeface="+mj-lt"/>
                <a:ea typeface="Roboto Condensed"/>
              </a:rPr>
              <a:t>, a structurii demografice şi socio-economice</a:t>
            </a:r>
            <a:r>
              <a:rPr lang="en-GB" sz="2400" dirty="0">
                <a:latin typeface="+mj-lt"/>
                <a:ea typeface="Roboto Condensed"/>
              </a:rPr>
              <a:t>;</a:t>
            </a:r>
          </a:p>
          <a:p>
            <a:pPr lvl="2" algn="just">
              <a:buFont typeface="Wingdings" pitchFamily="2" charset="2"/>
              <a:buChar char="Ø"/>
            </a:pPr>
            <a:r>
              <a:rPr lang="ro-RO" sz="2400" dirty="0">
                <a:latin typeface="+mj-lt"/>
                <a:ea typeface="Roboto Condensed"/>
              </a:rPr>
              <a:t>date referitoare la gospodăriile populaţiei</a:t>
            </a:r>
            <a:r>
              <a:rPr lang="en-GB" sz="2400" dirty="0">
                <a:latin typeface="+mj-lt"/>
                <a:ea typeface="Roboto Condensed"/>
              </a:rPr>
              <a:t>;</a:t>
            </a:r>
          </a:p>
          <a:p>
            <a:pPr lvl="2" algn="just">
              <a:buFont typeface="Wingdings" pitchFamily="2" charset="2"/>
              <a:buChar char="Ø"/>
            </a:pPr>
            <a:r>
              <a:rPr lang="ro-RO" sz="2400" dirty="0">
                <a:latin typeface="+mj-lt"/>
                <a:ea typeface="Roboto Condensed"/>
              </a:rPr>
              <a:t>date referitoare la fondul locativ, condiţiile de locuit ale populaţiei şi clădirile în care se situează locuinţele</a:t>
            </a:r>
            <a:r>
              <a:rPr lang="en-GB" sz="2400" dirty="0">
                <a:latin typeface="+mj-lt"/>
                <a:ea typeface="Roboto Condensed"/>
              </a:rPr>
              <a:t>.</a:t>
            </a:r>
          </a:p>
          <a:p>
            <a:pPr algn="just"/>
            <a:endParaRPr lang="en-GB" dirty="0">
              <a:latin typeface="Montserrat"/>
              <a:ea typeface="Roboto Condensed"/>
            </a:endParaRPr>
          </a:p>
        </p:txBody>
      </p:sp>
      <p:pic>
        <p:nvPicPr>
          <p:cNvPr id="5" name="Picture 4">
            <a:extLst>
              <a:ext uri="{FF2B5EF4-FFF2-40B4-BE49-F238E27FC236}">
                <a16:creationId xmlns:a16="http://schemas.microsoft.com/office/drawing/2014/main" id="{FF79E7A1-CAB0-4B11-99D1-402873A282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6090" y="662786"/>
            <a:ext cx="2453210" cy="70325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1"/>
          <p:cNvSpPr>
            <a:spLocks noGrp="1"/>
          </p:cNvSpPr>
          <p:nvPr>
            <p:ph type="title"/>
          </p:nvPr>
        </p:nvSpPr>
        <p:spPr>
          <a:xfrm>
            <a:off x="1201738" y="1516063"/>
            <a:ext cx="10515600" cy="1100137"/>
          </a:xfrm>
        </p:spPr>
        <p:txBody>
          <a:bodyPr/>
          <a:lstStyle/>
          <a:p>
            <a:r>
              <a:rPr lang="ro-RO" dirty="0">
                <a:latin typeface="+mj-lt"/>
                <a:ea typeface="Roboto Condensed"/>
              </a:rPr>
              <a:t>Organizarea şi efectuarea RPL 2021</a:t>
            </a:r>
            <a:endParaRPr lang="en-GB" dirty="0">
              <a:latin typeface="+mj-lt"/>
              <a:ea typeface="Roboto Condensed"/>
            </a:endParaRPr>
          </a:p>
        </p:txBody>
      </p:sp>
      <p:sp>
        <p:nvSpPr>
          <p:cNvPr id="120834" name="Content Placeholder 2"/>
          <p:cNvSpPr>
            <a:spLocks noGrp="1"/>
          </p:cNvSpPr>
          <p:nvPr>
            <p:ph idx="1"/>
          </p:nvPr>
        </p:nvSpPr>
        <p:spPr>
          <a:xfrm>
            <a:off x="1201738" y="2616200"/>
            <a:ext cx="9815512" cy="3290888"/>
          </a:xfrm>
        </p:spPr>
        <p:txBody>
          <a:bodyPr/>
          <a:lstStyle/>
          <a:p>
            <a:pPr algn="just">
              <a:buFont typeface="Wingdings" pitchFamily="2" charset="2"/>
              <a:buChar char="Ø"/>
            </a:pPr>
            <a:r>
              <a:rPr lang="ro-RO" b="1" dirty="0">
                <a:latin typeface="+mj-lt"/>
                <a:ea typeface="Roboto Condensed"/>
              </a:rPr>
              <a:t>Momentul de referinţă al RPL 2021 este ora «0» din ziua de 1 decembrie 2021</a:t>
            </a:r>
            <a:r>
              <a:rPr lang="ro-RO" dirty="0">
                <a:latin typeface="+mj-lt"/>
                <a:ea typeface="Roboto Condensed"/>
              </a:rPr>
              <a:t>. </a:t>
            </a:r>
            <a:endParaRPr lang="en-GB" dirty="0">
              <a:latin typeface="+mj-lt"/>
              <a:ea typeface="Roboto Condensed"/>
            </a:endParaRPr>
          </a:p>
          <a:p>
            <a:pPr algn="just">
              <a:buFont typeface="Wingdings" pitchFamily="2" charset="2"/>
              <a:buChar char="Ø"/>
            </a:pPr>
            <a:r>
              <a:rPr lang="ro-RO" b="1" dirty="0">
                <a:latin typeface="+mj-lt"/>
                <a:ea typeface="Roboto Condensed"/>
              </a:rPr>
              <a:t>La recensământ se prelucrează CNP-ul</a:t>
            </a:r>
            <a:r>
              <a:rPr lang="ro-RO" dirty="0">
                <a:latin typeface="+mj-lt"/>
                <a:ea typeface="Roboto Condensed"/>
              </a:rPr>
              <a:t> în vederea asigurării exhaustivităţii recenzării persoanelor şi pentru asigurarea calităţii datelor.</a:t>
            </a:r>
            <a:endParaRPr lang="en-GB" dirty="0">
              <a:latin typeface="+mj-lt"/>
              <a:ea typeface="Roboto Condensed"/>
            </a:endParaRPr>
          </a:p>
          <a:p>
            <a:pPr algn="just">
              <a:buFont typeface="Wingdings" pitchFamily="2" charset="2"/>
              <a:buChar char="Ø"/>
            </a:pPr>
            <a:r>
              <a:rPr lang="ro-RO" b="1" dirty="0">
                <a:latin typeface="+mj-lt"/>
                <a:ea typeface="Roboto Condensed"/>
              </a:rPr>
              <a:t>Persoanele sunt înregistrate la locul unde îşi au reşedinţa obişnuită în România.</a:t>
            </a:r>
            <a:endParaRPr lang="en-GB" dirty="0">
              <a:latin typeface="+mj-lt"/>
              <a:ea typeface="Roboto Condensed"/>
            </a:endParaRPr>
          </a:p>
          <a:p>
            <a:pPr algn="just"/>
            <a:endParaRPr lang="en-GB" dirty="0">
              <a:latin typeface="Montserrat"/>
              <a:ea typeface="Roboto Condensed"/>
            </a:endParaRPr>
          </a:p>
        </p:txBody>
      </p:sp>
      <p:pic>
        <p:nvPicPr>
          <p:cNvPr id="5" name="Picture 4">
            <a:extLst>
              <a:ext uri="{FF2B5EF4-FFF2-40B4-BE49-F238E27FC236}">
                <a16:creationId xmlns:a16="http://schemas.microsoft.com/office/drawing/2014/main" id="{FF79E7A1-CAB0-4B11-99D1-402873A282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5290" y="614368"/>
            <a:ext cx="2453210" cy="70325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1"/>
          <p:cNvSpPr>
            <a:spLocks noGrp="1"/>
          </p:cNvSpPr>
          <p:nvPr>
            <p:ph type="title"/>
          </p:nvPr>
        </p:nvSpPr>
        <p:spPr>
          <a:xfrm>
            <a:off x="1166813" y="1658938"/>
            <a:ext cx="10515600" cy="1100137"/>
          </a:xfrm>
        </p:spPr>
        <p:txBody>
          <a:bodyPr/>
          <a:lstStyle/>
          <a:p>
            <a:r>
              <a:rPr lang="ro-RO" dirty="0">
                <a:latin typeface="+mj-lt"/>
                <a:ea typeface="Roboto Condensed"/>
              </a:rPr>
              <a:t>Etapele RPL 2021	</a:t>
            </a:r>
            <a:br>
              <a:rPr lang="en-GB" dirty="0">
                <a:latin typeface="+mj-lt"/>
                <a:ea typeface="Roboto Condensed"/>
              </a:rPr>
            </a:br>
            <a:endParaRPr lang="en-GB" dirty="0">
              <a:latin typeface="+mj-lt"/>
              <a:ea typeface="Roboto Condensed"/>
            </a:endParaRPr>
          </a:p>
        </p:txBody>
      </p:sp>
      <p:sp>
        <p:nvSpPr>
          <p:cNvPr id="122882" name="Content Placeholder 2"/>
          <p:cNvSpPr>
            <a:spLocks noGrp="1"/>
          </p:cNvSpPr>
          <p:nvPr>
            <p:ph idx="1"/>
          </p:nvPr>
        </p:nvSpPr>
        <p:spPr>
          <a:xfrm>
            <a:off x="1166813" y="2422525"/>
            <a:ext cx="9858375" cy="3281363"/>
          </a:xfrm>
        </p:spPr>
        <p:txBody>
          <a:bodyPr/>
          <a:lstStyle/>
          <a:p>
            <a:pPr algn="just">
              <a:buFont typeface="Wingdings" pitchFamily="2" charset="2"/>
              <a:buChar char="Ø"/>
            </a:pPr>
            <a:r>
              <a:rPr lang="ro-RO" sz="2000" dirty="0">
                <a:latin typeface="+mj-lt"/>
                <a:ea typeface="Roboto Condensed"/>
              </a:rPr>
              <a:t>Recenzarea clădirilor/locuinţelor/persoanelor – se realizează în perioada februarie-iulie 2022,  în 3 etape:</a:t>
            </a:r>
            <a:endParaRPr lang="en-GB" sz="2000" dirty="0">
              <a:latin typeface="+mj-lt"/>
              <a:ea typeface="Roboto Condensed"/>
            </a:endParaRPr>
          </a:p>
          <a:p>
            <a:pPr lvl="2" algn="just"/>
            <a:r>
              <a:rPr lang="ro-RO" b="1" dirty="0">
                <a:latin typeface="+mj-lt"/>
                <a:ea typeface="Roboto Condensed"/>
              </a:rPr>
              <a:t>Preluarea datelor din sursele administrative şi popularea chestionarelor  electronice </a:t>
            </a:r>
            <a:r>
              <a:rPr lang="en-GB" b="1" dirty="0">
                <a:latin typeface="+mj-lt"/>
                <a:ea typeface="Roboto Condensed"/>
              </a:rPr>
              <a:t>  </a:t>
            </a:r>
            <a:r>
              <a:rPr lang="ro-RO" b="1" dirty="0">
                <a:latin typeface="+mj-lt"/>
                <a:ea typeface="Roboto Condensed"/>
              </a:rPr>
              <a:t>(</a:t>
            </a:r>
            <a:r>
              <a:rPr lang="ro-RO" b="1" dirty="0">
                <a:solidFill>
                  <a:srgbClr val="FF0000"/>
                </a:solidFill>
                <a:latin typeface="+mj-lt"/>
                <a:ea typeface="Roboto Condensed"/>
              </a:rPr>
              <a:t>1 februarie – 13 martie 2022</a:t>
            </a:r>
            <a:r>
              <a:rPr lang="ro-RO" b="1" dirty="0">
                <a:latin typeface="+mj-lt"/>
                <a:ea typeface="Roboto Condensed"/>
              </a:rPr>
              <a:t>)</a:t>
            </a:r>
            <a:r>
              <a:rPr lang="ro-RO" dirty="0">
                <a:latin typeface="+mj-lt"/>
                <a:ea typeface="Roboto Condensed"/>
              </a:rPr>
              <a:t>. Pentru fiecare persoană identificată pe baza CNP şi alocată unei adrese de domiciliu din RNEP, se completează o serie de variabile din formularul electronic individual.</a:t>
            </a:r>
            <a:endParaRPr lang="en-GB" dirty="0">
              <a:latin typeface="+mj-lt"/>
              <a:ea typeface="Roboto Condensed"/>
            </a:endParaRPr>
          </a:p>
          <a:p>
            <a:pPr lvl="2" algn="just"/>
            <a:r>
              <a:rPr lang="ro-RO" b="1" dirty="0">
                <a:latin typeface="+mj-lt"/>
                <a:ea typeface="Roboto Condensed"/>
              </a:rPr>
              <a:t>Autorecenzarea on-line şi autorecenzarea asistată (</a:t>
            </a:r>
            <a:r>
              <a:rPr lang="ro-RO" b="1" dirty="0">
                <a:solidFill>
                  <a:srgbClr val="FF0000"/>
                </a:solidFill>
                <a:latin typeface="+mj-lt"/>
                <a:ea typeface="Roboto Condensed"/>
              </a:rPr>
              <a:t>14 martie – 15 mai 2022</a:t>
            </a:r>
            <a:r>
              <a:rPr lang="ro-RO" b="1" dirty="0">
                <a:latin typeface="+mj-lt"/>
                <a:ea typeface="Roboto Condensed"/>
              </a:rPr>
              <a:t>)</a:t>
            </a:r>
            <a:endParaRPr lang="en-GB" dirty="0">
              <a:latin typeface="+mj-lt"/>
              <a:ea typeface="Roboto Condensed"/>
            </a:endParaRPr>
          </a:p>
          <a:p>
            <a:pPr lvl="2" algn="just"/>
            <a:r>
              <a:rPr lang="ro-RO" b="1" dirty="0">
                <a:latin typeface="+mj-lt"/>
                <a:ea typeface="Roboto Condensed"/>
              </a:rPr>
              <a:t>Recenzarea prin interviu faţă-în-faţă, de către recenzori, cu înregistrarea datelor pe tabletă (</a:t>
            </a:r>
            <a:r>
              <a:rPr lang="ro-RO" b="1" dirty="0">
                <a:solidFill>
                  <a:srgbClr val="FF0000"/>
                </a:solidFill>
                <a:latin typeface="+mj-lt"/>
                <a:ea typeface="Roboto Condensed"/>
              </a:rPr>
              <a:t>16 mai – 17 iulie 2022</a:t>
            </a:r>
            <a:r>
              <a:rPr lang="ro-RO" b="1" dirty="0">
                <a:latin typeface="+mj-lt"/>
                <a:ea typeface="Roboto Condensed"/>
              </a:rPr>
              <a:t>)</a:t>
            </a:r>
            <a:r>
              <a:rPr lang="ro-RO" dirty="0">
                <a:latin typeface="+mj-lt"/>
                <a:ea typeface="Roboto Condensed"/>
              </a:rPr>
              <a:t>, pentru acele persoane/locuinţe/clădiri pentru care nu s-a realizat autorecenzarea on-line.</a:t>
            </a:r>
            <a:endParaRPr lang="en-GB" dirty="0">
              <a:latin typeface="+mj-lt"/>
              <a:ea typeface="Roboto Condensed"/>
            </a:endParaRPr>
          </a:p>
          <a:p>
            <a:pPr algn="just"/>
            <a:endParaRPr lang="en-GB" dirty="0">
              <a:latin typeface="Montserrat"/>
              <a:ea typeface="Roboto Condensed"/>
            </a:endParaRPr>
          </a:p>
        </p:txBody>
      </p:sp>
      <p:pic>
        <p:nvPicPr>
          <p:cNvPr id="5" name="Picture 4">
            <a:extLst>
              <a:ext uri="{FF2B5EF4-FFF2-40B4-BE49-F238E27FC236}">
                <a16:creationId xmlns:a16="http://schemas.microsoft.com/office/drawing/2014/main" id="{FF79E7A1-CAB0-4B11-99D1-402873A282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1978" y="725670"/>
            <a:ext cx="2453210" cy="70325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4000" u="sng" dirty="0">
                <a:solidFill>
                  <a:prstClr val="black"/>
                </a:solidFill>
                <a:latin typeface="Calibri Light"/>
                <a:ea typeface="Roboto Condensed"/>
              </a:rPr>
              <a:t>ATENŢIE !</a:t>
            </a:r>
            <a:endParaRPr lang="en-US" sz="4000" dirty="0"/>
          </a:p>
        </p:txBody>
      </p:sp>
      <p:sp>
        <p:nvSpPr>
          <p:cNvPr id="3" name="Content Placeholder 2"/>
          <p:cNvSpPr>
            <a:spLocks noGrp="1"/>
          </p:cNvSpPr>
          <p:nvPr>
            <p:ph idx="1"/>
          </p:nvPr>
        </p:nvSpPr>
        <p:spPr/>
        <p:txBody>
          <a:bodyPr/>
          <a:lstStyle/>
          <a:p>
            <a:r>
              <a:rPr lang="ro-RO" sz="3600" dirty="0">
                <a:solidFill>
                  <a:prstClr val="black"/>
                </a:solidFill>
                <a:latin typeface="+mj-lt"/>
                <a:ea typeface="Roboto Condensed"/>
              </a:rPr>
              <a:t>Pe listele înaintate spre aprobare Preşedintelui Comisiei Judeţene a RPL  </a:t>
            </a:r>
            <a:r>
              <a:rPr lang="ro-RO" sz="3600" b="1" i="1" u="sng" dirty="0">
                <a:solidFill>
                  <a:prstClr val="black"/>
                </a:solidFill>
                <a:latin typeface="+mj-lt"/>
                <a:ea typeface="Roboto Condensed"/>
              </a:rPr>
              <a:t>nu trebuie înscrise </a:t>
            </a:r>
            <a:r>
              <a:rPr lang="ro-RO" sz="3600" dirty="0">
                <a:solidFill>
                  <a:prstClr val="black"/>
                </a:solidFill>
                <a:latin typeface="+mj-lt"/>
                <a:ea typeface="Roboto Condensed"/>
              </a:rPr>
              <a:t>pesoane care la RGA nu şi-au îndeplinit cu responsabilitate atribuţiile.</a:t>
            </a:r>
            <a:endParaRPr lang="en-GB" sz="3600" dirty="0">
              <a:latin typeface="+mj-lt"/>
              <a:ea typeface="Roboto Condensed"/>
            </a:endParaRPr>
          </a:p>
          <a:p>
            <a:endParaRPr lang="en-US" dirty="0"/>
          </a:p>
        </p:txBody>
      </p:sp>
    </p:spTree>
    <p:extLst>
      <p:ext uri="{BB962C8B-B14F-4D97-AF65-F5344CB8AC3E}">
        <p14:creationId xmlns:p14="http://schemas.microsoft.com/office/powerpoint/2010/main" val="3520814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1"/>
          <p:cNvSpPr>
            <a:spLocks noGrp="1"/>
          </p:cNvSpPr>
          <p:nvPr>
            <p:ph type="title"/>
          </p:nvPr>
        </p:nvSpPr>
        <p:spPr>
          <a:xfrm>
            <a:off x="1139825" y="1614488"/>
            <a:ext cx="10515600" cy="1100137"/>
          </a:xfrm>
        </p:spPr>
        <p:txBody>
          <a:bodyPr/>
          <a:lstStyle/>
          <a:p>
            <a:r>
              <a:rPr lang="ro-RO" dirty="0">
                <a:latin typeface="+mj-lt"/>
                <a:ea typeface="Roboto Condensed"/>
              </a:rPr>
              <a:t>Autorecenzarea</a:t>
            </a:r>
            <a:br>
              <a:rPr lang="en-GB" dirty="0">
                <a:latin typeface="+mj-lt"/>
                <a:ea typeface="Roboto Condensed"/>
              </a:rPr>
            </a:br>
            <a:endParaRPr lang="en-GB" dirty="0">
              <a:latin typeface="+mj-lt"/>
              <a:ea typeface="Roboto Condensed"/>
            </a:endParaRPr>
          </a:p>
        </p:txBody>
      </p:sp>
      <p:sp>
        <p:nvSpPr>
          <p:cNvPr id="123906" name="Content Placeholder 2"/>
          <p:cNvSpPr>
            <a:spLocks noGrp="1"/>
          </p:cNvSpPr>
          <p:nvPr>
            <p:ph idx="1"/>
          </p:nvPr>
        </p:nvSpPr>
        <p:spPr>
          <a:xfrm>
            <a:off x="1139825" y="2373313"/>
            <a:ext cx="9761538" cy="3786187"/>
          </a:xfrm>
        </p:spPr>
        <p:txBody>
          <a:bodyPr/>
          <a:lstStyle/>
          <a:p>
            <a:pPr algn="just">
              <a:buFont typeface="Wingdings" pitchFamily="2" charset="2"/>
              <a:buChar char="Ø"/>
            </a:pPr>
            <a:r>
              <a:rPr lang="ro-RO" sz="1800" dirty="0">
                <a:latin typeface="+mj-lt"/>
                <a:ea typeface="Roboto Condensed"/>
              </a:rPr>
              <a:t>Autorecenzarea se poate realiza de pe echipamentul propriu al persoanei care se auto-recenzează sau al gospodăriei din care aceasta face parte.</a:t>
            </a:r>
            <a:endParaRPr lang="en-GB" sz="1800" dirty="0">
              <a:latin typeface="+mj-lt"/>
              <a:ea typeface="Roboto Condensed"/>
            </a:endParaRPr>
          </a:p>
          <a:p>
            <a:pPr algn="just">
              <a:buFont typeface="Wingdings" pitchFamily="2" charset="2"/>
              <a:buChar char="Ø"/>
            </a:pPr>
            <a:r>
              <a:rPr lang="ro-RO" sz="1800" dirty="0">
                <a:latin typeface="+mj-lt"/>
                <a:ea typeface="Roboto Condensed"/>
              </a:rPr>
              <a:t>Fiecare persoană cu reşedinţa obişnuită în România trebuie să se autorecenzeze, parcurgând 2 paşi:</a:t>
            </a:r>
            <a:endParaRPr lang="en-GB" sz="1800" dirty="0">
              <a:latin typeface="+mj-lt"/>
              <a:ea typeface="Roboto Condensed"/>
            </a:endParaRPr>
          </a:p>
          <a:p>
            <a:pPr lvl="2" algn="just">
              <a:buFont typeface="Wingdings" pitchFamily="2" charset="2"/>
              <a:buChar char="Ø"/>
            </a:pPr>
            <a:r>
              <a:rPr lang="ro-RO" sz="1800" dirty="0">
                <a:latin typeface="+mj-lt"/>
                <a:ea typeface="Roboto Condensed"/>
              </a:rPr>
              <a:t>Pasul 1: se completează formularul de preînregistrare, </a:t>
            </a:r>
            <a:r>
              <a:rPr lang="en-GB" sz="1800" dirty="0" err="1">
                <a:latin typeface="+mj-lt"/>
                <a:ea typeface="Roboto Condensed"/>
              </a:rPr>
              <a:t>declarând</a:t>
            </a:r>
            <a:r>
              <a:rPr lang="en-GB" sz="1800" dirty="0">
                <a:latin typeface="+mj-lt"/>
                <a:ea typeface="Roboto Condensed"/>
              </a:rPr>
              <a:t> </a:t>
            </a:r>
            <a:r>
              <a:rPr lang="ro-RO" sz="1800" dirty="0">
                <a:latin typeface="+mj-lt"/>
                <a:ea typeface="Roboto Condensed"/>
              </a:rPr>
              <a:t>toţi membrii gospodăriei, </a:t>
            </a:r>
            <a:r>
              <a:rPr lang="en-GB" sz="1800" dirty="0" err="1">
                <a:latin typeface="+mj-lt"/>
                <a:ea typeface="Roboto Condensed"/>
              </a:rPr>
              <a:t>accesând</a:t>
            </a:r>
            <a:r>
              <a:rPr lang="en-GB" sz="1800" dirty="0">
                <a:latin typeface="+mj-lt"/>
                <a:ea typeface="Roboto Condensed"/>
              </a:rPr>
              <a:t> </a:t>
            </a:r>
            <a:r>
              <a:rPr lang="en-GB" sz="1800" dirty="0" err="1">
                <a:latin typeface="+mj-lt"/>
                <a:ea typeface="Roboto Condensed"/>
              </a:rPr>
              <a:t>platforma</a:t>
            </a:r>
            <a:r>
              <a:rPr lang="en-GB" sz="1800" dirty="0">
                <a:latin typeface="+mj-lt"/>
                <a:ea typeface="Roboto Condensed"/>
              </a:rPr>
              <a:t> de </a:t>
            </a:r>
            <a:r>
              <a:rPr lang="en-GB" sz="1800" dirty="0" err="1">
                <a:latin typeface="+mj-lt"/>
                <a:ea typeface="Roboto Condensed"/>
              </a:rPr>
              <a:t>autorecenzare</a:t>
            </a:r>
            <a:r>
              <a:rPr lang="en-GB" sz="1800" dirty="0">
                <a:latin typeface="+mj-lt"/>
                <a:ea typeface="Roboto Condensed"/>
              </a:rPr>
              <a:t> de </a:t>
            </a:r>
            <a:r>
              <a:rPr lang="en-GB" sz="1800" dirty="0" err="1">
                <a:latin typeface="+mj-lt"/>
                <a:ea typeface="Roboto Condensed"/>
              </a:rPr>
              <a:t>pe</a:t>
            </a:r>
            <a:r>
              <a:rPr lang="en-GB" sz="1800" dirty="0">
                <a:latin typeface="+mj-lt"/>
                <a:ea typeface="Roboto Condensed"/>
              </a:rPr>
              <a:t> site-</a:t>
            </a:r>
            <a:r>
              <a:rPr lang="en-GB" sz="1800" dirty="0" err="1">
                <a:latin typeface="+mj-lt"/>
                <a:ea typeface="Roboto Condensed"/>
              </a:rPr>
              <a:t>ul</a:t>
            </a:r>
            <a:r>
              <a:rPr lang="ro-RO" sz="1800" dirty="0">
                <a:latin typeface="+mj-lt"/>
                <a:ea typeface="Roboto Condensed"/>
              </a:rPr>
              <a:t>: </a:t>
            </a:r>
            <a:r>
              <a:rPr lang="en-GB" sz="1800" u="sng" dirty="0">
                <a:latin typeface="+mj-lt"/>
                <a:ea typeface="Roboto Condensed"/>
                <a:hlinkClick r:id="rId2"/>
              </a:rPr>
              <a:t>www.recensamantromania.ro</a:t>
            </a:r>
            <a:r>
              <a:rPr lang="en-GB" sz="1800" u="sng" dirty="0">
                <a:latin typeface="+mj-lt"/>
                <a:ea typeface="Roboto Condensed"/>
              </a:rPr>
              <a:t> </a:t>
            </a:r>
            <a:endParaRPr lang="en-GB" sz="1800" dirty="0">
              <a:latin typeface="+mj-lt"/>
              <a:ea typeface="Roboto Condensed"/>
            </a:endParaRPr>
          </a:p>
          <a:p>
            <a:pPr lvl="2" algn="just">
              <a:buFont typeface="Wingdings" pitchFamily="2" charset="2"/>
              <a:buChar char="Ø"/>
            </a:pPr>
            <a:r>
              <a:rPr lang="ro-RO" sz="1800" dirty="0">
                <a:latin typeface="+mj-lt"/>
                <a:ea typeface="Roboto Condensed"/>
              </a:rPr>
              <a:t>Pasul 2: fiecare membru al gospodăriei îşi completează chestionarul individual accesându-şi propriul chestionar prin link-ul primit pe adresa de e</a:t>
            </a:r>
            <a:r>
              <a:rPr lang="en-GB" sz="1800" dirty="0">
                <a:latin typeface="+mj-lt"/>
                <a:ea typeface="Roboto Condensed"/>
              </a:rPr>
              <a:t>-</a:t>
            </a:r>
            <a:r>
              <a:rPr lang="ro-RO" sz="1800" dirty="0">
                <a:latin typeface="+mj-lt"/>
                <a:ea typeface="Roboto Condensed"/>
              </a:rPr>
              <a:t>mail indicată la preînregistrarea de la pasul 1</a:t>
            </a:r>
            <a:r>
              <a:rPr lang="en-GB" sz="1800" dirty="0">
                <a:latin typeface="+mj-lt"/>
                <a:ea typeface="Roboto Condensed"/>
              </a:rPr>
              <a:t>.</a:t>
            </a:r>
          </a:p>
          <a:p>
            <a:pPr lvl="2" algn="just">
              <a:buFont typeface="Wingdings" pitchFamily="2" charset="2"/>
              <a:buChar char="Ø"/>
            </a:pPr>
            <a:r>
              <a:rPr lang="en-GB" sz="1800" dirty="0">
                <a:latin typeface="+mj-lt"/>
                <a:ea typeface="Roboto Condensed"/>
              </a:rPr>
              <a:t> </a:t>
            </a:r>
            <a:r>
              <a:rPr lang="ro-RO" sz="1800" dirty="0">
                <a:latin typeface="+mj-lt"/>
                <a:ea typeface="Roboto Condensed"/>
              </a:rPr>
              <a:t>Persoanele salariate care se autorecenzează prin intermediul internetului au dreptul la o </a:t>
            </a:r>
            <a:r>
              <a:rPr lang="ro-RO" sz="1800" b="1" dirty="0">
                <a:latin typeface="+mj-lt"/>
                <a:ea typeface="Roboto Condensed"/>
              </a:rPr>
              <a:t>zi liberă, plătită</a:t>
            </a:r>
            <a:r>
              <a:rPr lang="ro-RO" sz="1800" dirty="0">
                <a:latin typeface="+mj-lt"/>
                <a:ea typeface="Roboto Condensed"/>
              </a:rPr>
              <a:t>, în scopul încurajării utilizării cu predilecţie a acestei metode. Dovada autorecenzării on-line se realizează prin prezentarea codului de confirmare a încheierii cu succes a autorecenzării.</a:t>
            </a:r>
            <a:endParaRPr lang="en-GB" sz="1800" dirty="0">
              <a:latin typeface="+mj-lt"/>
              <a:ea typeface="Roboto Condensed"/>
            </a:endParaRPr>
          </a:p>
          <a:p>
            <a:pPr algn="just"/>
            <a:endParaRPr lang="en-GB" sz="1800" dirty="0">
              <a:latin typeface="Montserrat"/>
              <a:ea typeface="Roboto Condensed"/>
            </a:endParaRPr>
          </a:p>
        </p:txBody>
      </p:sp>
      <p:pic>
        <p:nvPicPr>
          <p:cNvPr id="5" name="Picture 4">
            <a:extLst>
              <a:ext uri="{FF2B5EF4-FFF2-40B4-BE49-F238E27FC236}">
                <a16:creationId xmlns:a16="http://schemas.microsoft.com/office/drawing/2014/main" id="{FF79E7A1-CAB0-4B11-99D1-402873A282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8153" y="725670"/>
            <a:ext cx="2453210" cy="70325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1610</TotalTime>
  <Words>2822</Words>
  <Application>Microsoft Office PowerPoint</Application>
  <PresentationFormat>Ecran lat</PresentationFormat>
  <Paragraphs>126</Paragraphs>
  <Slides>33</Slides>
  <Notes>0</Notes>
  <HiddenSlides>0</HiddenSlides>
  <MMClips>0</MMClips>
  <ScaleCrop>false</ScaleCrop>
  <HeadingPairs>
    <vt:vector size="8" baseType="variant">
      <vt:variant>
        <vt:lpstr>Fonturi utilizate</vt:lpstr>
      </vt:variant>
      <vt:variant>
        <vt:i4>8</vt:i4>
      </vt:variant>
      <vt:variant>
        <vt:lpstr>Temă</vt:lpstr>
      </vt:variant>
      <vt:variant>
        <vt:i4>1</vt:i4>
      </vt:variant>
      <vt:variant>
        <vt:lpstr>Servere OLE încorporate</vt:lpstr>
      </vt:variant>
      <vt:variant>
        <vt:i4>1</vt:i4>
      </vt:variant>
      <vt:variant>
        <vt:lpstr>Titluri diapozitive</vt:lpstr>
      </vt:variant>
      <vt:variant>
        <vt:i4>33</vt:i4>
      </vt:variant>
    </vt:vector>
  </HeadingPairs>
  <TitlesOfParts>
    <vt:vector size="43" baseType="lpstr">
      <vt:lpstr>Arial</vt:lpstr>
      <vt:lpstr>Calibri</vt:lpstr>
      <vt:lpstr>Calibri Light</vt:lpstr>
      <vt:lpstr>Montserrat</vt:lpstr>
      <vt:lpstr>Roboto Condensed</vt:lpstr>
      <vt:lpstr>Symbol</vt:lpstr>
      <vt:lpstr>Times New Roman</vt:lpstr>
      <vt:lpstr>Wingdings</vt:lpstr>
      <vt:lpstr>Office Theme</vt:lpstr>
      <vt:lpstr>Acrobat Document</vt:lpstr>
      <vt:lpstr>Prezentare PowerPoint</vt:lpstr>
      <vt:lpstr>Actele normative care reglementează RPL 2021</vt:lpstr>
      <vt:lpstr>Actele normative care reglementează RPL 2021</vt:lpstr>
      <vt:lpstr>Alte reglementări</vt:lpstr>
      <vt:lpstr>Obiectivul prioritar al RPL 2021</vt:lpstr>
      <vt:lpstr>Organizarea şi efectuarea RPL 2021</vt:lpstr>
      <vt:lpstr>Etapele RPL 2021  </vt:lpstr>
      <vt:lpstr>ATENŢIE !</vt:lpstr>
      <vt:lpstr>Autorecenzarea </vt:lpstr>
      <vt:lpstr>Personalul de recensământ din teritoriu</vt:lpstr>
      <vt:lpstr>Personalul de recensământ din teritoriu</vt:lpstr>
      <vt:lpstr>Autorecenzarea asistată </vt:lpstr>
      <vt:lpstr>AUTORECENZAREA ASISTATĂ</vt:lpstr>
      <vt:lpstr>CERINŢE MINIME POSTURI ARA</vt:lpstr>
      <vt:lpstr>AUTORECENZAREA ASISTATĂ</vt:lpstr>
      <vt:lpstr>AUTORECENZAREA ASISTATĂ</vt:lpstr>
      <vt:lpstr>AUTORECENZAREA ASISTATĂ</vt:lpstr>
      <vt:lpstr>AUTORECENZAREA ASISTATĂ</vt:lpstr>
      <vt:lpstr>Art. 6 alin. (2) Plata recenzorilor care asigură autorecenzarea asistată în perioada de autorecenzare se face în funcţie de numărul de chestionare pentru care se asigură asistența, chestionarul fiind compus din mai multe secțiuni cu grade de complexitate diferite astfel: 7 lei pentru „Secțiunea pentru recenzarea persoanei”  3,5 lei pentru „Secțiunea pentru recenzarea locuinței”, inclusiv pentru orașele și comunele izolate sau dispersate teritorial definite la alin (4).  Plata se face conform situației rezultate din contorizarea automată a datelor comunicate de UJIR-uri.  </vt:lpstr>
      <vt:lpstr>Atribuţiile primarului</vt:lpstr>
      <vt:lpstr>Atribuţiile primarului</vt:lpstr>
      <vt:lpstr>Atribuţiile primarului</vt:lpstr>
      <vt:lpstr>Atribuţiile primarului</vt:lpstr>
      <vt:lpstr>Comisiile de recensământ municipale, orăşeneşti şi comunale</vt:lpstr>
      <vt:lpstr>Acţiuni prioritar a fi realizate de către primării</vt:lpstr>
      <vt:lpstr>Calendar propus pentru recrutare, testare, instruire şi angajare personal de recensământ</vt:lpstr>
      <vt:lpstr>Acţiuni</vt:lpstr>
      <vt:lpstr>Campania de promovare  (februarie-iulie 2022) </vt:lpstr>
      <vt:lpstr> Mijloace de comunicare şi promovare de realizat de către Comisia Locală  - Afişare pe site-ul primăriei a logo-ului RPL şi a link-ului către www.recensamantromania.ro şi implicit spre platforma de autorecenzare -Distribuire pliant persoanelor care intră în primărie (pentru plata impozit sau pentru adeverinţe APIA, etc) - Distribuire materiale în carul UAT (la şcoală, grădiniţe, dispensare, cămine de bătrâni, poliţie, gară, etc) - Comunicare prin şedinţe publice, în cadrul unor evenimente (târguri), comunicare în scris  (adrese, rapoarte, email-uri, inclusiv comunicarea prin social media) - Informarea consilierilor locali (numărul de consilieri locali este dictat de numărul populaţiei )</vt:lpstr>
      <vt:lpstr>Diseminarea rezultatelor RPL 2021</vt:lpstr>
      <vt:lpstr>Protecţia datelor </vt:lpstr>
      <vt:lpstr>Confidenţialitatea datelor</vt:lpstr>
      <vt:lpstr>Prezentare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Bogdan Draghia</dc:creator>
  <cp:lastModifiedBy>alilup</cp:lastModifiedBy>
  <cp:revision>110</cp:revision>
  <cp:lastPrinted>2021-10-20T06:17:54Z</cp:lastPrinted>
  <dcterms:created xsi:type="dcterms:W3CDTF">2021-10-18T07:57:58Z</dcterms:created>
  <dcterms:modified xsi:type="dcterms:W3CDTF">2022-02-09T11:15:39Z</dcterms:modified>
</cp:coreProperties>
</file>